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2_5104D672.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sldIdLst>
    <p:sldId id="257" r:id="rId5"/>
    <p:sldId id="258" r:id="rId6"/>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FA7402-57FC-013E-9107-7930FCA65B6F}" name="Caroline Tanner" initials="CT" userId="S::caroline.tanner@thisisphipps.com::36a1f2eb-8222-45bb-a6d0-772fbe17633b" providerId="AD"/>
  <p188:author id="{D84C1FD1-1960-A784-6C4D-72FA7B3FD618}" name="Mary Ellis" initials="ME" userId="S::mary.ellis@thisisphipps.com::1b47366b-7370-44c0-aa1d-24b952b71c6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th Terry" initials="BT" lastIdx="8" clrIdx="0">
    <p:extLst>
      <p:ext uri="{19B8F6BF-5375-455C-9EA6-DF929625EA0E}">
        <p15:presenceInfo xmlns:p15="http://schemas.microsoft.com/office/powerpoint/2012/main" userId="S::beth.terry@thisisphipps.com::9723a301-673d-455a-bd06-a535b78fa144" providerId="AD"/>
      </p:ext>
    </p:extLst>
  </p:cmAuthor>
  <p:cmAuthor id="2" name="Bettina Hepburn" initials="BH" lastIdx="7" clrIdx="1">
    <p:extLst>
      <p:ext uri="{19B8F6BF-5375-455C-9EA6-DF929625EA0E}">
        <p15:presenceInfo xmlns:p15="http://schemas.microsoft.com/office/powerpoint/2012/main" userId="S::bettina.hepburn@thisisphipps.com::a8895252-496e-49a3-a554-51f8d8e2acca" providerId="AD"/>
      </p:ext>
    </p:extLst>
  </p:cmAuthor>
  <p:cmAuthor id="3" name="Caroline Tanner" initials="CT" lastIdx="4" clrIdx="2">
    <p:extLst>
      <p:ext uri="{19B8F6BF-5375-455C-9EA6-DF929625EA0E}">
        <p15:presenceInfo xmlns:p15="http://schemas.microsoft.com/office/powerpoint/2012/main" userId="S::caroline.tanner@thisisphipps.com::36a1f2eb-8222-45bb-a6d0-772fbe1763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007C"/>
    <a:srgbClr val="1A5BA5"/>
    <a:srgbClr val="E6E6E6"/>
    <a:srgbClr val="7BAF3D"/>
    <a:srgbClr val="68A33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37"/>
  </p:normalViewPr>
  <p:slideViewPr>
    <p:cSldViewPr snapToGrid="0">
      <p:cViewPr>
        <p:scale>
          <a:sx n="107" d="100"/>
          <a:sy n="107" d="100"/>
        </p:scale>
        <p:origin x="1328"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Wallis" userId="S::rebecca.wallis@thisisphipps.com::b0ab18dc-5a81-4607-9811-feb239d3ad2c" providerId="AD" clId="Web-{5B8C6A4A-0F37-DBC5-41E3-907AAC5BD0B4}"/>
    <pc:docChg chg="modSld">
      <pc:chgData name="Rebecca Wallis" userId="S::rebecca.wallis@thisisphipps.com::b0ab18dc-5a81-4607-9811-feb239d3ad2c" providerId="AD" clId="Web-{5B8C6A4A-0F37-DBC5-41E3-907AAC5BD0B4}" dt="2024-02-27T16:54:03.992" v="4" actId="20577"/>
      <pc:docMkLst>
        <pc:docMk/>
      </pc:docMkLst>
      <pc:sldChg chg="modSp">
        <pc:chgData name="Rebecca Wallis" userId="S::rebecca.wallis@thisisphipps.com::b0ab18dc-5a81-4607-9811-feb239d3ad2c" providerId="AD" clId="Web-{5B8C6A4A-0F37-DBC5-41E3-907AAC5BD0B4}" dt="2024-02-27T16:54:03.992" v="4" actId="20577"/>
        <pc:sldMkLst>
          <pc:docMk/>
          <pc:sldMk cId="3760788180" sldId="257"/>
        </pc:sldMkLst>
        <pc:spChg chg="mod">
          <ac:chgData name="Rebecca Wallis" userId="S::rebecca.wallis@thisisphipps.com::b0ab18dc-5a81-4607-9811-feb239d3ad2c" providerId="AD" clId="Web-{5B8C6A4A-0F37-DBC5-41E3-907AAC5BD0B4}" dt="2024-02-27T16:54:03.992" v="4" actId="20577"/>
          <ac:spMkLst>
            <pc:docMk/>
            <pc:sldMk cId="3760788180" sldId="257"/>
            <ac:spMk id="11" creationId="{5778BD04-0F4B-4AF3-A583-D4DB43E75C0E}"/>
          </ac:spMkLst>
        </pc:spChg>
      </pc:sldChg>
    </pc:docChg>
  </pc:docChgLst>
  <pc:docChgLst>
    <pc:chgData name="Rebecca Wallis" userId="b0ab18dc-5a81-4607-9811-feb239d3ad2c" providerId="ADAL" clId="{EDFCEAE6-5AEA-F141-B585-7CFB2E5190D9}"/>
    <pc:docChg chg="custSel modSld">
      <pc:chgData name="Rebecca Wallis" userId="b0ab18dc-5a81-4607-9811-feb239d3ad2c" providerId="ADAL" clId="{EDFCEAE6-5AEA-F141-B585-7CFB2E5190D9}" dt="2024-03-01T13:16:43.718" v="11" actId="20577"/>
      <pc:docMkLst>
        <pc:docMk/>
      </pc:docMkLst>
      <pc:sldChg chg="modSp mod">
        <pc:chgData name="Rebecca Wallis" userId="b0ab18dc-5a81-4607-9811-feb239d3ad2c" providerId="ADAL" clId="{EDFCEAE6-5AEA-F141-B585-7CFB2E5190D9}" dt="2024-03-01T13:15:03.868" v="1" actId="20577"/>
        <pc:sldMkLst>
          <pc:docMk/>
          <pc:sldMk cId="3760788180" sldId="257"/>
        </pc:sldMkLst>
        <pc:spChg chg="mod">
          <ac:chgData name="Rebecca Wallis" userId="b0ab18dc-5a81-4607-9811-feb239d3ad2c" providerId="ADAL" clId="{EDFCEAE6-5AEA-F141-B585-7CFB2E5190D9}" dt="2024-03-01T13:15:03.868" v="1" actId="20577"/>
          <ac:spMkLst>
            <pc:docMk/>
            <pc:sldMk cId="3760788180" sldId="257"/>
            <ac:spMk id="11" creationId="{5778BD04-0F4B-4AF3-A583-D4DB43E75C0E}"/>
          </ac:spMkLst>
        </pc:spChg>
      </pc:sldChg>
      <pc:sldChg chg="delSp modSp mod modCm">
        <pc:chgData name="Rebecca Wallis" userId="b0ab18dc-5a81-4607-9811-feb239d3ad2c" providerId="ADAL" clId="{EDFCEAE6-5AEA-F141-B585-7CFB2E5190D9}" dt="2024-03-01T13:16:43.718" v="11" actId="20577"/>
        <pc:sldMkLst>
          <pc:docMk/>
          <pc:sldMk cId="1359271538" sldId="258"/>
        </pc:sldMkLst>
        <pc:spChg chg="mod">
          <ac:chgData name="Rebecca Wallis" userId="b0ab18dc-5a81-4607-9811-feb239d3ad2c" providerId="ADAL" clId="{EDFCEAE6-5AEA-F141-B585-7CFB2E5190D9}" dt="2024-03-01T13:16:43.718" v="11" actId="20577"/>
          <ac:spMkLst>
            <pc:docMk/>
            <pc:sldMk cId="1359271538" sldId="258"/>
            <ac:spMk id="21" creationId="{01FE9973-EEAD-F69B-7153-C4538CEE45F7}"/>
          </ac:spMkLst>
        </pc:spChg>
        <pc:spChg chg="del">
          <ac:chgData name="Rebecca Wallis" userId="b0ab18dc-5a81-4607-9811-feb239d3ad2c" providerId="ADAL" clId="{EDFCEAE6-5AEA-F141-B585-7CFB2E5190D9}" dt="2024-03-01T13:16:03.961" v="2" actId="478"/>
          <ac:spMkLst>
            <pc:docMk/>
            <pc:sldMk cId="1359271538" sldId="258"/>
            <ac:spMk id="22" creationId="{E8305C06-6385-E6CE-906D-61BCE468F15E}"/>
          </ac:spMkLst>
        </pc:spChg>
        <pc:picChg chg="mod">
          <ac:chgData name="Rebecca Wallis" userId="b0ab18dc-5a81-4607-9811-feb239d3ad2c" providerId="ADAL" clId="{EDFCEAE6-5AEA-F141-B585-7CFB2E5190D9}" dt="2024-03-01T13:16:12.691" v="4" actId="1076"/>
          <ac:picMkLst>
            <pc:docMk/>
            <pc:sldMk cId="1359271538" sldId="258"/>
            <ac:picMk id="25" creationId="{9700DF5E-4CC9-CFE4-F2E8-BA7203FA3EF2}"/>
          </ac:picMkLst>
        </pc:picChg>
        <pc:picChg chg="mod">
          <ac:chgData name="Rebecca Wallis" userId="b0ab18dc-5a81-4607-9811-feb239d3ad2c" providerId="ADAL" clId="{EDFCEAE6-5AEA-F141-B585-7CFB2E5190D9}" dt="2024-03-01T13:16:12.691" v="4" actId="1076"/>
          <ac:picMkLst>
            <pc:docMk/>
            <pc:sldMk cId="1359271538" sldId="258"/>
            <ac:picMk id="29" creationId="{D3C5FCFE-3BE9-093E-9BA4-AF4D06728F87}"/>
          </ac:picMkLst>
        </pc:picChg>
        <pc:extLst>
          <p:ext xmlns:p="http://schemas.openxmlformats.org/presentationml/2006/main" uri="{D6D511B9-2390-475A-947B-AFAB55BFBCF1}">
            <pc226:cmChg xmlns:pc226="http://schemas.microsoft.com/office/powerpoint/2022/06/main/command" chg="mod">
              <pc226:chgData name="Rebecca Wallis" userId="b0ab18dc-5a81-4607-9811-feb239d3ad2c" providerId="ADAL" clId="{EDFCEAE6-5AEA-F141-B585-7CFB2E5190D9}" dt="2024-03-01T13:16:03.997" v="3" actId="2056"/>
              <pc2:cmMkLst xmlns:pc2="http://schemas.microsoft.com/office/powerpoint/2019/9/main/command">
                <pc:docMk/>
                <pc:sldMk cId="1359271538" sldId="258"/>
                <pc2:cmMk id="{39135D41-B638-A144-B3DC-7DEDC99557A2}"/>
              </pc2:cmMkLst>
            </pc226:cmChg>
          </p:ext>
        </pc:extLst>
      </pc:sldChg>
    </pc:docChg>
  </pc:docChgLst>
  <pc:docChgLst>
    <pc:chgData name="Mary Ellis" userId="1b47366b-7370-44c0-aa1d-24b952b71c63" providerId="ADAL" clId="{393CA77D-9063-9F43-AF9E-865790F79C1F}"/>
    <pc:docChg chg="undo custSel modSld">
      <pc:chgData name="Mary Ellis" userId="1b47366b-7370-44c0-aa1d-24b952b71c63" providerId="ADAL" clId="{393CA77D-9063-9F43-AF9E-865790F79C1F}" dt="2024-03-04T14:35:22.459" v="1041" actId="2056"/>
      <pc:docMkLst>
        <pc:docMk/>
      </pc:docMkLst>
      <pc:sldChg chg="modSp mod">
        <pc:chgData name="Mary Ellis" userId="1b47366b-7370-44c0-aa1d-24b952b71c63" providerId="ADAL" clId="{393CA77D-9063-9F43-AF9E-865790F79C1F}" dt="2024-02-28T11:52:05.384" v="1027" actId="20577"/>
        <pc:sldMkLst>
          <pc:docMk/>
          <pc:sldMk cId="3760788180" sldId="257"/>
        </pc:sldMkLst>
        <pc:spChg chg="mod">
          <ac:chgData name="Mary Ellis" userId="1b47366b-7370-44c0-aa1d-24b952b71c63" providerId="ADAL" clId="{393CA77D-9063-9F43-AF9E-865790F79C1F}" dt="2024-02-28T11:51:12.078" v="1007" actId="403"/>
          <ac:spMkLst>
            <pc:docMk/>
            <pc:sldMk cId="3760788180" sldId="257"/>
            <ac:spMk id="5" creationId="{374A54B7-6A37-4949-991F-33ED5B1CFB40}"/>
          </ac:spMkLst>
        </pc:spChg>
        <pc:spChg chg="mod">
          <ac:chgData name="Mary Ellis" userId="1b47366b-7370-44c0-aa1d-24b952b71c63" providerId="ADAL" clId="{393CA77D-9063-9F43-AF9E-865790F79C1F}" dt="2024-02-28T11:52:05.384" v="1027" actId="20577"/>
          <ac:spMkLst>
            <pc:docMk/>
            <pc:sldMk cId="3760788180" sldId="257"/>
            <ac:spMk id="11" creationId="{5778BD04-0F4B-4AF3-A583-D4DB43E75C0E}"/>
          </ac:spMkLst>
        </pc:spChg>
      </pc:sldChg>
      <pc:sldChg chg="modSp mod addCm modCm">
        <pc:chgData name="Mary Ellis" userId="1b47366b-7370-44c0-aa1d-24b952b71c63" providerId="ADAL" clId="{393CA77D-9063-9F43-AF9E-865790F79C1F}" dt="2024-03-04T14:35:22.459" v="1041" actId="2056"/>
        <pc:sldMkLst>
          <pc:docMk/>
          <pc:sldMk cId="1359271538" sldId="258"/>
        </pc:sldMkLst>
        <pc:spChg chg="mod">
          <ac:chgData name="Mary Ellis" userId="1b47366b-7370-44c0-aa1d-24b952b71c63" providerId="ADAL" clId="{393CA77D-9063-9F43-AF9E-865790F79C1F}" dt="2024-02-28T11:51:30.458" v="1013" actId="255"/>
          <ac:spMkLst>
            <pc:docMk/>
            <pc:sldMk cId="1359271538" sldId="258"/>
            <ac:spMk id="21" creationId="{01FE9973-EEAD-F69B-7153-C4538CEE45F7}"/>
          </ac:spMkLst>
        </pc:spChg>
        <pc:spChg chg="mod">
          <ac:chgData name="Mary Ellis" userId="1b47366b-7370-44c0-aa1d-24b952b71c63" providerId="ADAL" clId="{393CA77D-9063-9F43-AF9E-865790F79C1F}" dt="2024-02-29T12:04:06.020" v="1039" actId="20577"/>
          <ac:spMkLst>
            <pc:docMk/>
            <pc:sldMk cId="1359271538" sldId="258"/>
            <ac:spMk id="22" creationId="{E8305C06-6385-E6CE-906D-61BCE468F15E}"/>
          </ac:spMkLst>
        </pc:spChg>
        <pc:extLst>
          <p:ext xmlns:p="http://schemas.openxmlformats.org/presentationml/2006/main" uri="{D6D511B9-2390-475A-947B-AFAB55BFBCF1}">
            <pc226:cmChg xmlns:pc226="http://schemas.microsoft.com/office/powerpoint/2022/06/main/command" chg="add mod">
              <pc226:chgData name="Mary Ellis" userId="1b47366b-7370-44c0-aa1d-24b952b71c63" providerId="ADAL" clId="{393CA77D-9063-9F43-AF9E-865790F79C1F}" dt="2024-03-04T14:35:22.459" v="1041" actId="2056"/>
              <pc2:cmMkLst xmlns:pc2="http://schemas.microsoft.com/office/powerpoint/2019/9/main/command">
                <pc:docMk/>
                <pc:sldMk cId="1359271538" sldId="258"/>
                <pc2:cmMk id="{39135D41-B638-A144-B3DC-7DEDC99557A2}"/>
              </pc2:cmMkLst>
            </pc226:cmChg>
          </p:ext>
        </pc:extLst>
      </pc:sldChg>
    </pc:docChg>
  </pc:docChgLst>
</pc:chgInfo>
</file>

<file path=ppt/comments/modernComment_102_5104D672.xml><?xml version="1.0" encoding="utf-8"?>
<p188:cmLst xmlns:a="http://schemas.openxmlformats.org/drawingml/2006/main" xmlns:r="http://schemas.openxmlformats.org/officeDocument/2006/relationships" xmlns:p188="http://schemas.microsoft.com/office/powerpoint/2018/8/main">
  <p188:cm id="{39135D41-B638-A144-B3DC-7DEDC99557A2}" authorId="{D84C1FD1-1960-A784-6C4D-72FA7B3FD618}" created="2024-02-29T12:04:18.691">
    <ac:txMkLst xmlns:ac="http://schemas.microsoft.com/office/drawing/2013/main/command">
      <pc:docMk xmlns:pc="http://schemas.microsoft.com/office/powerpoint/2013/main/command"/>
      <pc:sldMk xmlns:pc="http://schemas.microsoft.com/office/powerpoint/2013/main/command" cId="1359271538" sldId="258"/>
      <ac:spMk id="22" creationId="{E8305C06-6385-E6CE-906D-61BCE468F15E}"/>
      <ac:txMk cp="0" len="121">
        <ac:context len="122" hash="2861085453"/>
      </ac:txMk>
    </ac:txMkLst>
    <p188:txBody>
      <a:bodyPr/>
      <a:lstStyle/>
      <a:p>
        <a:r>
          <a:rPr lang="en-US"/>
          <a:t>Where can I find this info?</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3F920-03EA-4C04-9469-19236A3AEEEB}" type="datetimeFigureOut">
              <a:rPr lang="en-GB" smtClean="0"/>
              <a:t>04/03/2024</a:t>
            </a:fld>
            <a:endParaRPr lang="en-GB"/>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478584-9EE7-47E1-9A8C-CE87839E0319}" type="slidenum">
              <a:rPr lang="en-GB" smtClean="0"/>
              <a:t>‹#›</a:t>
            </a:fld>
            <a:endParaRPr lang="en-GB"/>
          </a:p>
        </p:txBody>
      </p:sp>
    </p:spTree>
    <p:extLst>
      <p:ext uri="{BB962C8B-B14F-4D97-AF65-F5344CB8AC3E}">
        <p14:creationId xmlns:p14="http://schemas.microsoft.com/office/powerpoint/2010/main" val="750193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92B39F3E-B4EB-4E8B-B52C-137CB139924C}"/>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1281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1281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1281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1281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defRPr/>
            </a:pPr>
            <a:fld id="{0EDFF2F0-E558-4D74-AFB7-A376C021DB0C}" type="slidenum">
              <a:rPr lang="en-GB" altLang="en-US" smtClean="0"/>
              <a:pPr>
                <a:spcBef>
                  <a:spcPct val="0"/>
                </a:spcBef>
                <a:defRPr/>
              </a:pPr>
              <a:t>1</a:t>
            </a:fld>
            <a:endParaRPr lang="en-GB" altLang="en-US"/>
          </a:p>
        </p:txBody>
      </p:sp>
      <p:sp>
        <p:nvSpPr>
          <p:cNvPr id="13315" name="Rectangle 2">
            <a:extLst>
              <a:ext uri="{FF2B5EF4-FFF2-40B4-BE49-F238E27FC236}">
                <a16:creationId xmlns:a16="http://schemas.microsoft.com/office/drawing/2014/main" id="{D74ACA1E-3350-4D7C-A4CE-5A2646A40C7C}"/>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08F7EBFB-8E3B-41CB-BE4F-75A53725B05F}"/>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105435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FBC8D9D3-A156-4FAF-BD6E-C4972865F7F1}"/>
              </a:ext>
            </a:extLst>
          </p:cNvPr>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2813">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12813">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12813">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12813">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12813">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defRPr/>
            </a:pPr>
            <a:fld id="{E5E2E936-5E4C-491E-98CB-D83D1AE81FD0}" type="slidenum">
              <a:rPr lang="en-GB" altLang="en-US" smtClean="0"/>
              <a:pPr>
                <a:spcBef>
                  <a:spcPct val="0"/>
                </a:spcBef>
                <a:defRPr/>
              </a:pPr>
              <a:t>2</a:t>
            </a:fld>
            <a:endParaRPr lang="en-GB" altLang="en-US"/>
          </a:p>
        </p:txBody>
      </p:sp>
      <p:sp>
        <p:nvSpPr>
          <p:cNvPr id="13315" name="Rectangle 2">
            <a:extLst>
              <a:ext uri="{FF2B5EF4-FFF2-40B4-BE49-F238E27FC236}">
                <a16:creationId xmlns:a16="http://schemas.microsoft.com/office/drawing/2014/main" id="{539793B5-5E1E-4320-B290-4C879DB7A368}"/>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2575D7C1-A6F2-43B7-BE6B-0F1A95872E26}"/>
              </a:ext>
            </a:extLst>
          </p:cNvPr>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127390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841302-250F-4ACE-897F-1208708831C3}"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574CA-D2E8-46BC-AB15-AFF5ABAB0AF2}" type="slidenum">
              <a:rPr lang="en-GB" smtClean="0"/>
              <a:t>‹#›</a:t>
            </a:fld>
            <a:endParaRPr lang="en-GB"/>
          </a:p>
        </p:txBody>
      </p:sp>
    </p:spTree>
    <p:extLst>
      <p:ext uri="{BB962C8B-B14F-4D97-AF65-F5344CB8AC3E}">
        <p14:creationId xmlns:p14="http://schemas.microsoft.com/office/powerpoint/2010/main" val="768474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841302-250F-4ACE-897F-1208708831C3}"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574CA-D2E8-46BC-AB15-AFF5ABAB0AF2}" type="slidenum">
              <a:rPr lang="en-GB" smtClean="0"/>
              <a:t>‹#›</a:t>
            </a:fld>
            <a:endParaRPr lang="en-GB"/>
          </a:p>
        </p:txBody>
      </p:sp>
    </p:spTree>
    <p:extLst>
      <p:ext uri="{BB962C8B-B14F-4D97-AF65-F5344CB8AC3E}">
        <p14:creationId xmlns:p14="http://schemas.microsoft.com/office/powerpoint/2010/main" val="2416355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841302-250F-4ACE-897F-1208708831C3}"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574CA-D2E8-46BC-AB15-AFF5ABAB0AF2}" type="slidenum">
              <a:rPr lang="en-GB" smtClean="0"/>
              <a:t>‹#›</a:t>
            </a:fld>
            <a:endParaRPr lang="en-GB"/>
          </a:p>
        </p:txBody>
      </p:sp>
    </p:spTree>
    <p:extLst>
      <p:ext uri="{BB962C8B-B14F-4D97-AF65-F5344CB8AC3E}">
        <p14:creationId xmlns:p14="http://schemas.microsoft.com/office/powerpoint/2010/main" val="32574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841302-250F-4ACE-897F-1208708831C3}"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574CA-D2E8-46BC-AB15-AFF5ABAB0AF2}" type="slidenum">
              <a:rPr lang="en-GB" smtClean="0"/>
              <a:t>‹#›</a:t>
            </a:fld>
            <a:endParaRPr lang="en-GB"/>
          </a:p>
        </p:txBody>
      </p:sp>
    </p:spTree>
    <p:extLst>
      <p:ext uri="{BB962C8B-B14F-4D97-AF65-F5344CB8AC3E}">
        <p14:creationId xmlns:p14="http://schemas.microsoft.com/office/powerpoint/2010/main" val="3409228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841302-250F-4ACE-897F-1208708831C3}"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F574CA-D2E8-46BC-AB15-AFF5ABAB0AF2}" type="slidenum">
              <a:rPr lang="en-GB" smtClean="0"/>
              <a:t>‹#›</a:t>
            </a:fld>
            <a:endParaRPr lang="en-GB"/>
          </a:p>
        </p:txBody>
      </p:sp>
    </p:spTree>
    <p:extLst>
      <p:ext uri="{BB962C8B-B14F-4D97-AF65-F5344CB8AC3E}">
        <p14:creationId xmlns:p14="http://schemas.microsoft.com/office/powerpoint/2010/main" val="308558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841302-250F-4ACE-897F-1208708831C3}" type="datetimeFigureOut">
              <a:rPr lang="en-GB" smtClean="0"/>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F574CA-D2E8-46BC-AB15-AFF5ABAB0AF2}" type="slidenum">
              <a:rPr lang="en-GB" smtClean="0"/>
              <a:t>‹#›</a:t>
            </a:fld>
            <a:endParaRPr lang="en-GB"/>
          </a:p>
        </p:txBody>
      </p:sp>
    </p:spTree>
    <p:extLst>
      <p:ext uri="{BB962C8B-B14F-4D97-AF65-F5344CB8AC3E}">
        <p14:creationId xmlns:p14="http://schemas.microsoft.com/office/powerpoint/2010/main" val="92344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841302-250F-4ACE-897F-1208708831C3}" type="datetimeFigureOut">
              <a:rPr lang="en-GB" smtClean="0"/>
              <a:t>04/03/2024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F574CA-D2E8-46BC-AB15-AFF5ABAB0AF2}" type="slidenum">
              <a:rPr lang="en-GB" smtClean="0"/>
              <a:t>‹#›</a:t>
            </a:fld>
            <a:endParaRPr lang="en-GB"/>
          </a:p>
        </p:txBody>
      </p:sp>
    </p:spTree>
    <p:extLst>
      <p:ext uri="{BB962C8B-B14F-4D97-AF65-F5344CB8AC3E}">
        <p14:creationId xmlns:p14="http://schemas.microsoft.com/office/powerpoint/2010/main" val="3111160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841302-250F-4ACE-897F-1208708831C3}" type="datetimeFigureOut">
              <a:rPr lang="en-GB" smtClean="0"/>
              <a:t>04/03/2024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F574CA-D2E8-46BC-AB15-AFF5ABAB0AF2}" type="slidenum">
              <a:rPr lang="en-GB" smtClean="0"/>
              <a:t>‹#›</a:t>
            </a:fld>
            <a:endParaRPr lang="en-GB"/>
          </a:p>
        </p:txBody>
      </p:sp>
    </p:spTree>
    <p:extLst>
      <p:ext uri="{BB962C8B-B14F-4D97-AF65-F5344CB8AC3E}">
        <p14:creationId xmlns:p14="http://schemas.microsoft.com/office/powerpoint/2010/main" val="59016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41302-250F-4ACE-897F-1208708831C3}" type="datetimeFigureOut">
              <a:rPr lang="en-GB" smtClean="0"/>
              <a:t>04/03/2024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F574CA-D2E8-46BC-AB15-AFF5ABAB0AF2}" type="slidenum">
              <a:rPr lang="en-GB" smtClean="0"/>
              <a:t>‹#›</a:t>
            </a:fld>
            <a:endParaRPr lang="en-GB"/>
          </a:p>
        </p:txBody>
      </p:sp>
    </p:spTree>
    <p:extLst>
      <p:ext uri="{BB962C8B-B14F-4D97-AF65-F5344CB8AC3E}">
        <p14:creationId xmlns:p14="http://schemas.microsoft.com/office/powerpoint/2010/main" val="1848917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D841302-250F-4ACE-897F-1208708831C3}" type="datetimeFigureOut">
              <a:rPr lang="en-GB" smtClean="0"/>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F574CA-D2E8-46BC-AB15-AFF5ABAB0AF2}" type="slidenum">
              <a:rPr lang="en-GB" smtClean="0"/>
              <a:t>‹#›</a:t>
            </a:fld>
            <a:endParaRPr lang="en-GB"/>
          </a:p>
        </p:txBody>
      </p:sp>
    </p:spTree>
    <p:extLst>
      <p:ext uri="{BB962C8B-B14F-4D97-AF65-F5344CB8AC3E}">
        <p14:creationId xmlns:p14="http://schemas.microsoft.com/office/powerpoint/2010/main" val="1001623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D841302-250F-4ACE-897F-1208708831C3}" type="datetimeFigureOut">
              <a:rPr lang="en-GB" smtClean="0"/>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F574CA-D2E8-46BC-AB15-AFF5ABAB0AF2}" type="slidenum">
              <a:rPr lang="en-GB" smtClean="0"/>
              <a:t>‹#›</a:t>
            </a:fld>
            <a:endParaRPr lang="en-GB"/>
          </a:p>
        </p:txBody>
      </p:sp>
    </p:spTree>
    <p:extLst>
      <p:ext uri="{BB962C8B-B14F-4D97-AF65-F5344CB8AC3E}">
        <p14:creationId xmlns:p14="http://schemas.microsoft.com/office/powerpoint/2010/main" val="589028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6D841302-250F-4ACE-897F-1208708831C3}" type="datetimeFigureOut">
              <a:rPr lang="en-GB" smtClean="0"/>
              <a:t>04/03/2024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CF574CA-D2E8-46BC-AB15-AFF5ABAB0AF2}" type="slidenum">
              <a:rPr lang="en-GB" smtClean="0"/>
              <a:t>‹#›</a:t>
            </a:fld>
            <a:endParaRPr lang="en-GB"/>
          </a:p>
        </p:txBody>
      </p:sp>
    </p:spTree>
    <p:extLst>
      <p:ext uri="{BB962C8B-B14F-4D97-AF65-F5344CB8AC3E}">
        <p14:creationId xmlns:p14="http://schemas.microsoft.com/office/powerpoint/2010/main" val="32010952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18/10/relationships/comments" Target="../comments/modernComment_102_5104D672.xml"/><Relationship Id="rId7" Type="http://schemas.openxmlformats.org/officeDocument/2006/relationships/hyperlink" Target="mailto:germanwine@thisisphipps.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forms.gle/z6yhWN4rcsuGzqNaA" TargetMode="External"/><Relationship Id="rId5" Type="http://schemas.openxmlformats.org/officeDocument/2006/relationships/image" Target="../media/image1.png"/><Relationship Id="rId4" Type="http://schemas.openxmlformats.org/officeDocument/2006/relationships/image" Target="../media/image2.jpeg"/><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7">
            <a:extLst>
              <a:ext uri="{FF2B5EF4-FFF2-40B4-BE49-F238E27FC236}">
                <a16:creationId xmlns:a16="http://schemas.microsoft.com/office/drawing/2014/main" id="{374A54B7-6A37-4949-991F-33ED5B1CFB40}"/>
              </a:ext>
            </a:extLst>
          </p:cNvPr>
          <p:cNvSpPr txBox="1">
            <a:spLocks noChangeArrowheads="1"/>
          </p:cNvSpPr>
          <p:nvPr/>
        </p:nvSpPr>
        <p:spPr bwMode="auto">
          <a:xfrm>
            <a:off x="267321" y="1735142"/>
            <a:ext cx="3170238"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40" tIns="45720" rIns="91440" bIns="45720" anchor="t">
            <a:spAutoFit/>
          </a:bodyPr>
          <a:lstStyle>
            <a:lvl1pPr eaLnBrk="0" hangingPunct="0">
              <a:spcBef>
                <a:spcPct val="20000"/>
              </a:spcBef>
              <a:buChar char="•"/>
              <a:defRPr sz="1200">
                <a:solidFill>
                  <a:schemeClr val="tx1"/>
                </a:solidFill>
                <a:latin typeface="Franklin Gothic Book" pitchFamily="34" charset="0"/>
                <a:ea typeface="MS PGothic" pitchFamily="34" charset="-128"/>
              </a:defRPr>
            </a:lvl1pPr>
            <a:lvl2pPr marL="742950" indent="-285750" eaLnBrk="0" hangingPunct="0">
              <a:spcBef>
                <a:spcPct val="20000"/>
              </a:spcBef>
              <a:buChar char="–"/>
              <a:defRPr sz="1000">
                <a:solidFill>
                  <a:schemeClr val="tx1"/>
                </a:solidFill>
                <a:latin typeface="Franklin Gothic Book" pitchFamily="34" charset="0"/>
                <a:ea typeface="MS PGothic" pitchFamily="34" charset="-128"/>
              </a:defRPr>
            </a:lvl2pPr>
            <a:lvl3pPr marL="1143000" indent="-228600" eaLnBrk="0" hangingPunct="0">
              <a:spcBef>
                <a:spcPct val="20000"/>
              </a:spcBef>
              <a:buChar char="•"/>
              <a:defRPr sz="900">
                <a:solidFill>
                  <a:schemeClr val="tx1"/>
                </a:solidFill>
                <a:latin typeface="Franklin Gothic Book" pitchFamily="34" charset="0"/>
                <a:ea typeface="MS PGothic" pitchFamily="34" charset="-128"/>
              </a:defRPr>
            </a:lvl3pPr>
            <a:lvl4pPr marL="1600200" indent="-228600" eaLnBrk="0" hangingPunct="0">
              <a:spcBef>
                <a:spcPct val="20000"/>
              </a:spcBef>
              <a:buChar char="–"/>
              <a:defRPr sz="800">
                <a:solidFill>
                  <a:schemeClr val="tx1"/>
                </a:solidFill>
                <a:latin typeface="Franklin Gothic Book" pitchFamily="34" charset="0"/>
                <a:ea typeface="MS PGothic" pitchFamily="34" charset="-128"/>
              </a:defRPr>
            </a:lvl4pPr>
            <a:lvl5pPr marL="2057400" indent="-228600" eaLnBrk="0" hangingPunct="0">
              <a:spcBef>
                <a:spcPct val="20000"/>
              </a:spcBef>
              <a:buChar char="»"/>
              <a:defRPr sz="8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Char char="»"/>
              <a:defRPr sz="8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Char char="»"/>
              <a:defRPr sz="8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Char char="»"/>
              <a:defRPr sz="8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Char char="»"/>
              <a:defRPr sz="800">
                <a:solidFill>
                  <a:schemeClr val="tx1"/>
                </a:solidFill>
                <a:latin typeface="Franklin Gothic Book" pitchFamily="34" charset="0"/>
                <a:ea typeface="MS PGothic" pitchFamily="34" charset="-128"/>
              </a:defRPr>
            </a:lvl9pPr>
          </a:lstStyle>
          <a:p>
            <a:pPr>
              <a:buFontTx/>
              <a:buNone/>
              <a:defRPr/>
            </a:pPr>
            <a:r>
              <a:rPr lang="en-US" altLang="en-US" dirty="0">
                <a:solidFill>
                  <a:srgbClr val="E6007C"/>
                </a:solidFill>
                <a:latin typeface="Adobe Garamond Pro"/>
                <a:ea typeface="MS PGothic"/>
                <a:cs typeface="Arial"/>
              </a:rPr>
              <a:t>What’s it all about?</a:t>
            </a:r>
          </a:p>
          <a:p>
            <a:pPr>
              <a:buNone/>
              <a:defRPr/>
            </a:pPr>
            <a:r>
              <a:rPr lang="en-GB" sz="1050" dirty="0">
                <a:latin typeface="Adobe Garamond Pro"/>
                <a:ea typeface="MS PGothic"/>
              </a:rPr>
              <a:t>A month-long summer promotion, organised by Wines of Germany, which runs throughout July. We'll be working with independent merchants and retailers, as well as wine bars and restaurants up and down the country to celebrate Germany’s star variety, Riesling.</a:t>
            </a:r>
          </a:p>
          <a:p>
            <a:pPr>
              <a:spcBef>
                <a:spcPct val="0"/>
              </a:spcBef>
              <a:buFontTx/>
              <a:buNone/>
              <a:defRPr/>
            </a:pPr>
            <a:endParaRPr lang="en-US" altLang="en-US" sz="1050" b="0" dirty="0">
              <a:latin typeface="Adobe Garamond Pro" panose="02020502060506020403" pitchFamily="18" charset="0"/>
              <a:cs typeface="Arial" charset="0"/>
            </a:endParaRPr>
          </a:p>
          <a:p>
            <a:pPr>
              <a:buNone/>
              <a:defRPr/>
            </a:pPr>
            <a:r>
              <a:rPr lang="en-US" altLang="en-US" dirty="0">
                <a:solidFill>
                  <a:srgbClr val="E6007C"/>
                </a:solidFill>
                <a:latin typeface="Adobe Garamond Pro"/>
                <a:ea typeface="MS PGothic"/>
                <a:cs typeface="Arial"/>
              </a:rPr>
              <a:t>Why?</a:t>
            </a:r>
          </a:p>
          <a:p>
            <a:pPr>
              <a:buFontTx/>
              <a:buNone/>
              <a:defRPr/>
            </a:pPr>
            <a:r>
              <a:rPr lang="en-US" altLang="en-US" sz="1050" b="0" dirty="0">
                <a:latin typeface="Adobe Garamond Pro"/>
                <a:ea typeface="MS PGothic"/>
              </a:rPr>
              <a:t>For </a:t>
            </a:r>
            <a:r>
              <a:rPr lang="en-US" altLang="en-US" sz="1050" dirty="0">
                <a:latin typeface="Adobe Garamond Pro"/>
                <a:ea typeface="MS PGothic"/>
              </a:rPr>
              <a:t>the</a:t>
            </a:r>
            <a:r>
              <a:rPr lang="en-US" altLang="en-US" sz="1050" b="0" dirty="0">
                <a:latin typeface="Adobe Garamond Pro"/>
                <a:ea typeface="MS PGothic"/>
              </a:rPr>
              <a:t> wine trade, July has become synonymous with Riesling and we want to keep building this to generate a real buzz around Germany’s most exciting and versatile grape. We’re keen to enlist as many new outlets as possible and to welcome back previous participants to spread the word.</a:t>
            </a:r>
          </a:p>
          <a:p>
            <a:pPr>
              <a:buFontTx/>
              <a:buNone/>
              <a:defRPr/>
            </a:pPr>
            <a:endParaRPr lang="en-GB" sz="1050" b="0" dirty="0">
              <a:latin typeface="Adobe Garamond Pro" panose="02020502060506020403" pitchFamily="18" charset="0"/>
            </a:endParaRPr>
          </a:p>
          <a:p>
            <a:pPr>
              <a:buNone/>
              <a:defRPr/>
            </a:pPr>
            <a:r>
              <a:rPr lang="en-US" altLang="en-US" dirty="0">
                <a:solidFill>
                  <a:srgbClr val="E6007C"/>
                </a:solidFill>
                <a:latin typeface="Adobe Garamond Pro"/>
                <a:ea typeface="MS PGothic"/>
                <a:cs typeface="Arial"/>
              </a:rPr>
              <a:t>What’s in it for you?</a:t>
            </a:r>
          </a:p>
          <a:p>
            <a:pPr marL="171450" indent="-171450">
              <a:buFont typeface="Calibri"/>
              <a:buChar char="-"/>
              <a:defRPr/>
            </a:pPr>
            <a:r>
              <a:rPr lang="en-US" sz="1050" dirty="0">
                <a:latin typeface="Adobe Garamond Pro"/>
                <a:ea typeface="MS PGothic"/>
              </a:rPr>
              <a:t>Support with hosting your very own launch party: £75 grants for samples</a:t>
            </a:r>
          </a:p>
          <a:p>
            <a:pPr marL="171450" indent="-171450">
              <a:buFont typeface="Calibri"/>
              <a:buChar char="-"/>
              <a:defRPr/>
            </a:pPr>
            <a:r>
              <a:rPr lang="en-US" altLang="en-US" sz="1050" dirty="0">
                <a:latin typeface="Adobe Garamond Pro"/>
                <a:ea typeface="MS PGothic"/>
              </a:rPr>
              <a:t>£1000</a:t>
            </a:r>
            <a:r>
              <a:rPr lang="en-US" altLang="en-US" sz="1050" b="0" dirty="0">
                <a:latin typeface="Adobe Garamond Pro"/>
                <a:ea typeface="MS PGothic"/>
              </a:rPr>
              <a:t> </a:t>
            </a:r>
            <a:r>
              <a:rPr lang="en-US" altLang="en-US" sz="1050" dirty="0">
                <a:latin typeface="Adobe Garamond Pro"/>
                <a:ea typeface="MS PGothic"/>
              </a:rPr>
              <a:t>towards new German listings </a:t>
            </a:r>
            <a:r>
              <a:rPr lang="en-US" altLang="en-US" sz="1050" b="0" dirty="0">
                <a:latin typeface="Adobe Garamond Pro"/>
                <a:ea typeface="MS PGothic"/>
              </a:rPr>
              <a:t>for </a:t>
            </a:r>
            <a:r>
              <a:rPr lang="en-US" altLang="en-US" sz="1050" dirty="0">
                <a:latin typeface="Adobe Garamond Pro"/>
                <a:ea typeface="MS PGothic"/>
              </a:rPr>
              <a:t>the winning campaign</a:t>
            </a:r>
            <a:endParaRPr lang="en-US" sz="1050" dirty="0"/>
          </a:p>
          <a:p>
            <a:pPr marL="171450" indent="-171450">
              <a:buFont typeface="Calibri"/>
              <a:buChar char="-"/>
              <a:defRPr/>
            </a:pPr>
            <a:r>
              <a:rPr lang="en-US" altLang="en-US" sz="1050" dirty="0">
                <a:latin typeface="Adobe Garamond Pro"/>
                <a:ea typeface="MS PGothic"/>
              </a:rPr>
              <a:t>£500 </a:t>
            </a:r>
            <a:r>
              <a:rPr lang="en-US" sz="1050" dirty="0">
                <a:latin typeface="Adobe Garamond Pro"/>
                <a:ea typeface="MS PGothic"/>
              </a:rPr>
              <a:t>towards new German listings for the runner up</a:t>
            </a:r>
            <a:endParaRPr lang="en-US" sz="1050" dirty="0"/>
          </a:p>
          <a:p>
            <a:pPr marL="171450" indent="-171450" eaLnBrk="1" hangingPunct="1">
              <a:buFontTx/>
              <a:buChar char="-"/>
              <a:defRPr/>
            </a:pPr>
            <a:r>
              <a:rPr lang="en-US" altLang="en-US" sz="1050" dirty="0">
                <a:latin typeface="Adobe Garamond Pro"/>
                <a:ea typeface="MS PGothic"/>
              </a:rPr>
              <a:t>Digital assets and eye-catching POS for you to use in your shops, online and on social media to advertise your involvement</a:t>
            </a:r>
          </a:p>
          <a:p>
            <a:pPr marL="171450" indent="-171450" eaLnBrk="1" hangingPunct="1">
              <a:buFontTx/>
              <a:buChar char="-"/>
              <a:defRPr/>
            </a:pPr>
            <a:r>
              <a:rPr lang="en-US" altLang="en-US" sz="1050" dirty="0">
                <a:latin typeface="Adobe Garamond Pro"/>
                <a:ea typeface="MS PGothic"/>
              </a:rPr>
              <a:t>Our POS packs will include tote bags, tissue paper, window stickers and new posters (whilst stock lasts).</a:t>
            </a:r>
          </a:p>
          <a:p>
            <a:pPr marL="171450" indent="-171450" eaLnBrk="1" hangingPunct="1">
              <a:buFontTx/>
              <a:buChar char="-"/>
              <a:defRPr/>
            </a:pPr>
            <a:r>
              <a:rPr lang="en-US" altLang="en-US" sz="1050" dirty="0">
                <a:latin typeface="Adobe Garamond Pro"/>
                <a:ea typeface="MS PGothic"/>
              </a:rPr>
              <a:t>Promotion and support on social media and the Wines of Germany website for your activities, including features on the events page of our new consumer hub.</a:t>
            </a:r>
            <a:endParaRPr lang="en-US" altLang="en-US" sz="1050" dirty="0">
              <a:latin typeface="Adobe Garamond Pro" panose="02020502060506020403" pitchFamily="18" charset="0"/>
            </a:endParaRPr>
          </a:p>
          <a:p>
            <a:pPr>
              <a:buFontTx/>
              <a:buNone/>
              <a:defRPr/>
            </a:pPr>
            <a:endParaRPr lang="en-US" altLang="en-US" sz="1050" b="0" dirty="0">
              <a:latin typeface="Adobe Garamond Pro" panose="02020502060506020403" pitchFamily="18" charset="0"/>
            </a:endParaRPr>
          </a:p>
          <a:p>
            <a:pPr eaLnBrk="1" hangingPunct="1">
              <a:buFontTx/>
              <a:buNone/>
              <a:defRPr/>
            </a:pPr>
            <a:endParaRPr lang="en-GB" sz="1050" dirty="0">
              <a:latin typeface="Adobe Garamond Pro" panose="02020502060506020403" pitchFamily="18" charset="0"/>
            </a:endParaRPr>
          </a:p>
          <a:p>
            <a:pPr eaLnBrk="1" hangingPunct="1">
              <a:buFontTx/>
              <a:buNone/>
              <a:defRPr/>
            </a:pPr>
            <a:endParaRPr lang="en-US" altLang="en-US" sz="1400" dirty="0">
              <a:latin typeface="Adobe Garamond Pro" panose="02020502060506020403" pitchFamily="18" charset="0"/>
            </a:endParaRPr>
          </a:p>
        </p:txBody>
      </p:sp>
      <p:sp>
        <p:nvSpPr>
          <p:cNvPr id="11" name="Text Box 17">
            <a:extLst>
              <a:ext uri="{FF2B5EF4-FFF2-40B4-BE49-F238E27FC236}">
                <a16:creationId xmlns:a16="http://schemas.microsoft.com/office/drawing/2014/main" id="{5778BD04-0F4B-4AF3-A583-D4DB43E75C0E}"/>
              </a:ext>
            </a:extLst>
          </p:cNvPr>
          <p:cNvSpPr txBox="1">
            <a:spLocks noChangeArrowheads="1"/>
          </p:cNvSpPr>
          <p:nvPr/>
        </p:nvSpPr>
        <p:spPr bwMode="auto">
          <a:xfrm>
            <a:off x="3426976" y="1731823"/>
            <a:ext cx="3307820" cy="741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anchor="t">
            <a:spAutoFit/>
          </a:bodyPr>
          <a:lstStyle>
            <a:lvl1pPr eaLnBrk="0" hangingPunct="0">
              <a:spcBef>
                <a:spcPct val="20000"/>
              </a:spcBef>
              <a:buChar char="•"/>
              <a:defRPr sz="1200">
                <a:solidFill>
                  <a:schemeClr val="tx1"/>
                </a:solidFill>
                <a:latin typeface="Franklin Gothic Book" pitchFamily="34" charset="0"/>
                <a:ea typeface="MS PGothic" pitchFamily="34" charset="-128"/>
              </a:defRPr>
            </a:lvl1pPr>
            <a:lvl2pPr marL="742950" indent="-285750" eaLnBrk="0" hangingPunct="0">
              <a:spcBef>
                <a:spcPct val="20000"/>
              </a:spcBef>
              <a:buChar char="–"/>
              <a:defRPr sz="1000">
                <a:solidFill>
                  <a:schemeClr val="tx1"/>
                </a:solidFill>
                <a:latin typeface="Franklin Gothic Book" pitchFamily="34" charset="0"/>
                <a:ea typeface="MS PGothic" pitchFamily="34" charset="-128"/>
              </a:defRPr>
            </a:lvl2pPr>
            <a:lvl3pPr marL="1143000" indent="-228600" eaLnBrk="0" hangingPunct="0">
              <a:spcBef>
                <a:spcPct val="20000"/>
              </a:spcBef>
              <a:buChar char="•"/>
              <a:defRPr sz="900">
                <a:solidFill>
                  <a:schemeClr val="tx1"/>
                </a:solidFill>
                <a:latin typeface="Franklin Gothic Book" pitchFamily="34" charset="0"/>
                <a:ea typeface="MS PGothic" pitchFamily="34" charset="-128"/>
              </a:defRPr>
            </a:lvl3pPr>
            <a:lvl4pPr marL="1600200" indent="-228600" eaLnBrk="0" hangingPunct="0">
              <a:spcBef>
                <a:spcPct val="20000"/>
              </a:spcBef>
              <a:buChar char="–"/>
              <a:defRPr sz="800">
                <a:solidFill>
                  <a:schemeClr val="tx1"/>
                </a:solidFill>
                <a:latin typeface="Franklin Gothic Book" pitchFamily="34" charset="0"/>
                <a:ea typeface="MS PGothic" pitchFamily="34" charset="-128"/>
              </a:defRPr>
            </a:lvl4pPr>
            <a:lvl5pPr marL="2057400" indent="-228600" eaLnBrk="0" hangingPunct="0">
              <a:spcBef>
                <a:spcPct val="20000"/>
              </a:spcBef>
              <a:buChar char="»"/>
              <a:defRPr sz="8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Char char="»"/>
              <a:defRPr sz="8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Char char="»"/>
              <a:defRPr sz="8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Char char="»"/>
              <a:defRPr sz="8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Char char="»"/>
              <a:defRPr sz="800">
                <a:solidFill>
                  <a:schemeClr val="tx1"/>
                </a:solidFill>
                <a:latin typeface="Franklin Gothic Book" pitchFamily="34" charset="0"/>
                <a:ea typeface="MS PGothic" pitchFamily="34" charset="-128"/>
              </a:defRPr>
            </a:lvl9pPr>
          </a:lstStyle>
          <a:p>
            <a:pPr eaLnBrk="1" hangingPunct="1">
              <a:buFontTx/>
              <a:buNone/>
              <a:defRPr/>
            </a:pPr>
            <a:r>
              <a:rPr lang="en-US" altLang="en-US" dirty="0">
                <a:solidFill>
                  <a:srgbClr val="E6007C"/>
                </a:solidFill>
                <a:latin typeface="Adobe Garamond Pro"/>
                <a:ea typeface="MS PGothic"/>
                <a:cs typeface="Arial"/>
              </a:rPr>
              <a:t>How can you take part?</a:t>
            </a:r>
          </a:p>
          <a:p>
            <a:pPr eaLnBrk="1" hangingPunct="1">
              <a:buFontTx/>
              <a:buNone/>
              <a:defRPr/>
            </a:pPr>
            <a:r>
              <a:rPr lang="en-GB" altLang="en-US" sz="1050" b="0" dirty="0">
                <a:latin typeface="Adobe Garamond Pro"/>
                <a:ea typeface="MS PGothic"/>
              </a:rPr>
              <a:t>You know your customers better than we do, so it’s up to you </a:t>
            </a:r>
            <a:r>
              <a:rPr lang="en-US" altLang="en-US" sz="1050" b="0" dirty="0">
                <a:latin typeface="Adobe Garamond Pro"/>
                <a:ea typeface="MS PGothic"/>
              </a:rPr>
              <a:t>how you promote German Riesling during the </a:t>
            </a:r>
            <a:r>
              <a:rPr lang="en-US" altLang="en-US" sz="1050" dirty="0">
                <a:latin typeface="Adobe Garamond Pro"/>
                <a:ea typeface="MS PGothic"/>
              </a:rPr>
              <a:t>month</a:t>
            </a:r>
            <a:r>
              <a:rPr lang="en-US" altLang="en-US" sz="1050" b="0" dirty="0">
                <a:latin typeface="Adobe Garamond Pro"/>
                <a:ea typeface="MS PGothic"/>
              </a:rPr>
              <a:t>.</a:t>
            </a:r>
          </a:p>
          <a:p>
            <a:pPr>
              <a:buNone/>
              <a:defRPr/>
            </a:pPr>
            <a:endParaRPr lang="en-GB" sz="1050" dirty="0">
              <a:latin typeface="Franklin Gothic Book"/>
              <a:ea typeface="MS PGothic"/>
            </a:endParaRPr>
          </a:p>
          <a:p>
            <a:pPr>
              <a:buNone/>
              <a:defRPr/>
            </a:pPr>
            <a:r>
              <a:rPr lang="en-US" sz="1050" dirty="0">
                <a:latin typeface="Adobe Garamond Pro"/>
                <a:ea typeface="MS PGothic"/>
              </a:rPr>
              <a:t>The only requirements are that you offer German Riesling from </a:t>
            </a:r>
            <a:r>
              <a:rPr lang="en-US" sz="1050" b="1" dirty="0">
                <a:latin typeface="Adobe Garamond Pro"/>
                <a:ea typeface="MS PGothic"/>
              </a:rPr>
              <a:t>at least three German producers</a:t>
            </a:r>
            <a:r>
              <a:rPr lang="en-US" sz="1050" dirty="0">
                <a:latin typeface="Adobe Garamond Pro"/>
                <a:ea typeface="MS PGothic"/>
              </a:rPr>
              <a:t>, two of which must be dry, and that you carry out the promotion for </a:t>
            </a:r>
            <a:r>
              <a:rPr lang="en-US" sz="1050" b="1" dirty="0">
                <a:latin typeface="Adobe Garamond Pro"/>
                <a:ea typeface="MS PGothic"/>
              </a:rPr>
              <a:t>at least one week </a:t>
            </a:r>
            <a:r>
              <a:rPr lang="en-US" sz="1050" dirty="0">
                <a:latin typeface="Adobe Garamond Pro"/>
                <a:ea typeface="MS PGothic"/>
              </a:rPr>
              <a:t>during the month of July. </a:t>
            </a:r>
          </a:p>
          <a:p>
            <a:pPr>
              <a:buNone/>
              <a:defRPr/>
            </a:pPr>
            <a:endParaRPr lang="en-US" sz="1050" dirty="0">
              <a:latin typeface="Adobe Garamond Pro"/>
              <a:ea typeface="MS PGothic"/>
            </a:endParaRPr>
          </a:p>
          <a:p>
            <a:pPr>
              <a:buNone/>
              <a:defRPr/>
            </a:pPr>
            <a:r>
              <a:rPr lang="en-US" sz="1050" dirty="0">
                <a:latin typeface="Adobe Garamond Pro"/>
                <a:ea typeface="MS PGothic"/>
              </a:rPr>
              <a:t>New for this year, we would love for you to show</a:t>
            </a:r>
            <a:r>
              <a:rPr lang="en-GB" sz="1050" dirty="0"/>
              <a:t> </a:t>
            </a:r>
            <a:r>
              <a:rPr lang="en-GB" sz="1050" dirty="0">
                <a:latin typeface="Adobe Garamond Pro" panose="02020502060506020403"/>
              </a:rPr>
              <a:t>how</a:t>
            </a:r>
            <a:r>
              <a:rPr lang="en-GB" sz="1050" dirty="0">
                <a:effectLst/>
                <a:latin typeface="Adobe Garamond Pro" panose="02020502060506020403"/>
                <a:ea typeface="Times New Roman" panose="02020603050405020304" pitchFamily="18" charset="0"/>
              </a:rPr>
              <a:t> </a:t>
            </a:r>
            <a:r>
              <a:rPr lang="en-GB" sz="1050" dirty="0">
                <a:latin typeface="Adobe Garamond Pro" panose="02020502060506020403"/>
                <a:ea typeface="Times New Roman" panose="02020603050405020304" pitchFamily="18" charset="0"/>
              </a:rPr>
              <a:t>German wines are the perfect </a:t>
            </a:r>
            <a:r>
              <a:rPr lang="en-GB" sz="1050" b="1" dirty="0">
                <a:effectLst/>
                <a:latin typeface="Adobe Garamond Pro" panose="02020502060506020403"/>
                <a:ea typeface="Times New Roman" panose="02020603050405020304" pitchFamily="18" charset="0"/>
              </a:rPr>
              <a:t>#</a:t>
            </a:r>
            <a:r>
              <a:rPr lang="en-GB" sz="1050" b="1" dirty="0" err="1">
                <a:effectLst/>
                <a:latin typeface="Adobe Garamond Pro" panose="02020502060506020403"/>
                <a:ea typeface="Times New Roman" panose="02020603050405020304" pitchFamily="18" charset="0"/>
              </a:rPr>
              <a:t>FridgeDoorWines</a:t>
            </a:r>
            <a:r>
              <a:rPr lang="en-GB" sz="1050" b="1" dirty="0">
                <a:latin typeface="Adobe Garamond Pro" panose="02020502060506020403"/>
                <a:ea typeface="Times New Roman" panose="02020603050405020304" pitchFamily="18" charset="0"/>
              </a:rPr>
              <a:t> </a:t>
            </a:r>
            <a:r>
              <a:rPr lang="en-GB" sz="1050" dirty="0">
                <a:latin typeface="Adobe Garamond Pro" panose="02020502060506020403"/>
                <a:ea typeface="Times New Roman" panose="02020603050405020304" pitchFamily="18" charset="0"/>
              </a:rPr>
              <a:t>to reach for this summer, by taking part in our </a:t>
            </a:r>
            <a:r>
              <a:rPr lang="en-US" sz="1050" dirty="0">
                <a:latin typeface="Adobe Garamond Pro"/>
                <a:ea typeface="MS PGothic"/>
              </a:rPr>
              <a:t>“</a:t>
            </a:r>
            <a:r>
              <a:rPr lang="en-US" sz="1050" b="1" dirty="0">
                <a:latin typeface="Adobe Garamond Pro"/>
                <a:ea typeface="MS PGothic"/>
              </a:rPr>
              <a:t>Fridge Door Takeover”</a:t>
            </a:r>
            <a:r>
              <a:rPr lang="en-US" sz="1050" dirty="0">
                <a:latin typeface="Adobe Garamond Pro"/>
                <a:ea typeface="MS PGothic"/>
              </a:rPr>
              <a:t> competition. Win a </a:t>
            </a:r>
            <a:r>
              <a:rPr kumimoji="0" lang="en-GB" sz="1050" b="0" i="0" u="none" strike="noStrike" kern="1200" cap="none" spc="0" normalizeH="0" baseline="0" noProof="0" dirty="0">
                <a:ln>
                  <a:noFill/>
                </a:ln>
                <a:solidFill>
                  <a:prstClr val="black"/>
                </a:solidFill>
                <a:effectLst/>
                <a:uLnTx/>
                <a:uFillTx/>
                <a:latin typeface="Adobe Garamond Pro" panose="02020502060506020403"/>
                <a:ea typeface="Times New Roman" panose="02020603050405020304" pitchFamily="18" charset="0"/>
                <a:cs typeface="+mn-cs"/>
              </a:rPr>
              <a:t>case of German white wines for the most inventive, extensive fridge display! </a:t>
            </a:r>
            <a:endParaRPr kumimoji="0" lang="en-US" sz="1050" b="0" i="0" u="none" strike="noStrike" kern="1200" cap="none" spc="0" normalizeH="0" baseline="0" noProof="0" dirty="0">
              <a:ln>
                <a:noFill/>
              </a:ln>
              <a:solidFill>
                <a:prstClr val="black"/>
              </a:solidFill>
              <a:effectLst/>
              <a:uLnTx/>
              <a:uFillTx/>
              <a:latin typeface="Adobe Garamond Pro"/>
              <a:ea typeface="MS PGothic"/>
              <a:cs typeface="+mn-cs"/>
            </a:endParaRPr>
          </a:p>
          <a:p>
            <a:pPr marL="0" lvl="1" indent="0">
              <a:buNone/>
              <a:defRPr/>
            </a:pPr>
            <a:endParaRPr lang="en-US" sz="1050" dirty="0">
              <a:latin typeface="Adobe Garamond Pro"/>
              <a:ea typeface="MS PGothic"/>
            </a:endParaRPr>
          </a:p>
          <a:p>
            <a:pPr marL="0" lvl="1" indent="0">
              <a:buNone/>
              <a:defRPr/>
            </a:pPr>
            <a:r>
              <a:rPr lang="en-US" sz="1050" dirty="0">
                <a:latin typeface="Adobe Garamond Pro"/>
                <a:ea typeface="MS PGothic"/>
              </a:rPr>
              <a:t>Here are a few more of our </a:t>
            </a:r>
            <a:r>
              <a:rPr lang="en-US" sz="1050" dirty="0" err="1">
                <a:latin typeface="Adobe Garamond Pro"/>
                <a:ea typeface="MS PGothic"/>
              </a:rPr>
              <a:t>favourite</a:t>
            </a:r>
            <a:r>
              <a:rPr lang="en-US" sz="1050" dirty="0">
                <a:latin typeface="Adobe Garamond Pro"/>
                <a:ea typeface="MS PGothic"/>
              </a:rPr>
              <a:t> ideas from previous participants:</a:t>
            </a:r>
          </a:p>
          <a:p>
            <a:pPr marL="171450" lvl="1" indent="-171450">
              <a:defRPr/>
            </a:pPr>
            <a:r>
              <a:rPr lang="en-US" sz="1050" dirty="0">
                <a:latin typeface="Adobe Garamond Pro"/>
                <a:ea typeface="MS PGothic"/>
              </a:rPr>
              <a:t>Weekly drop-in tastings</a:t>
            </a:r>
          </a:p>
          <a:p>
            <a:pPr marL="171450" lvl="1" indent="-171450">
              <a:defRPr/>
            </a:pPr>
            <a:r>
              <a:rPr lang="en-US" sz="1050" dirty="0">
                <a:latin typeface="Adobe Garamond Pro"/>
                <a:ea typeface="MS PGothic"/>
              </a:rPr>
              <a:t>In-store displays </a:t>
            </a:r>
          </a:p>
          <a:p>
            <a:pPr marL="171450" lvl="1" indent="-171450">
              <a:defRPr/>
            </a:pPr>
            <a:r>
              <a:rPr lang="en-GB" sz="1050" dirty="0">
                <a:latin typeface="Adobe Garamond Pro"/>
                <a:ea typeface="MS PGothic"/>
              </a:rPr>
              <a:t>Virtual or in person winemaker tastings</a:t>
            </a:r>
            <a:endParaRPr lang="en-US" sz="1050" dirty="0">
              <a:latin typeface="Adobe Garamond Pro"/>
              <a:ea typeface="MS PGothic"/>
            </a:endParaRPr>
          </a:p>
          <a:p>
            <a:pPr marL="171450" lvl="1" indent="-171450">
              <a:defRPr/>
            </a:pPr>
            <a:r>
              <a:rPr lang="en-US" sz="1050" dirty="0">
                <a:latin typeface="Adobe Garamond Pro"/>
                <a:ea typeface="MS PGothic"/>
              </a:rPr>
              <a:t>In-store, online and social media competitions</a:t>
            </a:r>
          </a:p>
          <a:p>
            <a:pPr marL="171450" lvl="1" indent="-171450">
              <a:defRPr/>
            </a:pPr>
            <a:r>
              <a:rPr lang="en-US" sz="1050" dirty="0">
                <a:latin typeface="Adobe Garamond Pro"/>
                <a:ea typeface="MS PGothic"/>
              </a:rPr>
              <a:t>German Riesling mixed cases</a:t>
            </a:r>
            <a:endParaRPr lang="en-US" sz="1050" dirty="0">
              <a:cs typeface="Arial"/>
            </a:endParaRPr>
          </a:p>
          <a:p>
            <a:pPr marL="171450" lvl="1" indent="-171450">
              <a:defRPr/>
            </a:pPr>
            <a:r>
              <a:rPr lang="en-GB" sz="1050" dirty="0">
                <a:latin typeface="Adobe Garamond Pro"/>
                <a:ea typeface="MS PGothic"/>
              </a:rPr>
              <a:t>To note, judging will take into account the use of social media, newsletters, blog posts, displays and promotions, the number of German producers used and sales uplift over July. So, get creative! </a:t>
            </a:r>
            <a:endParaRPr lang="en-US" sz="1050" dirty="0">
              <a:latin typeface="Adobe Garamond Pro"/>
              <a:ea typeface="MS PGothic"/>
            </a:endParaRPr>
          </a:p>
          <a:p>
            <a:pPr>
              <a:buNone/>
              <a:defRPr/>
            </a:pPr>
            <a:endParaRPr lang="en-US" sz="1050" dirty="0">
              <a:solidFill>
                <a:srgbClr val="1A5BA5"/>
              </a:solidFill>
              <a:latin typeface="Adobe Garamond Pro"/>
              <a:ea typeface="MS PGothic"/>
              <a:cs typeface="Arial"/>
            </a:endParaRPr>
          </a:p>
          <a:p>
            <a:pPr>
              <a:buNone/>
              <a:defRPr/>
            </a:pPr>
            <a:r>
              <a:rPr lang="en-US" dirty="0">
                <a:solidFill>
                  <a:srgbClr val="E6007C"/>
                </a:solidFill>
                <a:latin typeface="Adobe Garamond Pro"/>
                <a:ea typeface="MS PGothic"/>
                <a:cs typeface="Arial"/>
              </a:rPr>
              <a:t>Launch party funding</a:t>
            </a:r>
            <a:endParaRPr lang="en-US" dirty="0">
              <a:solidFill>
                <a:srgbClr val="E6007C"/>
              </a:solidFill>
            </a:endParaRPr>
          </a:p>
          <a:p>
            <a:pPr>
              <a:buNone/>
              <a:defRPr/>
            </a:pPr>
            <a:r>
              <a:rPr lang="en-GB" sz="1050" dirty="0">
                <a:latin typeface="Adobe Garamond Pro"/>
                <a:ea typeface="MS PGothic"/>
              </a:rPr>
              <a:t>Following feedback from participants who want to host more events, we want to support you in hosting your own launch party within the first week of July!</a:t>
            </a:r>
          </a:p>
          <a:p>
            <a:pPr>
              <a:buNone/>
              <a:defRPr/>
            </a:pPr>
            <a:endParaRPr lang="en-GB" sz="1050" dirty="0">
              <a:latin typeface="Adobe Garamond Pro"/>
              <a:ea typeface="MS PGothic"/>
            </a:endParaRPr>
          </a:p>
          <a:p>
            <a:pPr>
              <a:buNone/>
              <a:defRPr/>
            </a:pPr>
            <a:r>
              <a:rPr lang="en-GB" sz="1050" dirty="0">
                <a:latin typeface="Adobe Garamond Pro"/>
                <a:ea typeface="MS PGothic"/>
              </a:rPr>
              <a:t>We will be offering participants up to £75 to fund samples. To receive funding, all we ask is that you share your launch event on social media with the hashtags #31daysofgermanriesling and #31DaysLaunchParty. </a:t>
            </a:r>
          </a:p>
          <a:p>
            <a:pPr>
              <a:buNone/>
              <a:defRPr/>
            </a:pPr>
            <a:r>
              <a:rPr lang="en-GB" sz="1050" dirty="0">
                <a:latin typeface="Adobe Garamond Pro"/>
                <a:ea typeface="MS PGothic"/>
              </a:rPr>
              <a:t>This funding is available to the first 25 sign ups.</a:t>
            </a:r>
            <a:endParaRPr lang="en-GB" sz="1050" dirty="0">
              <a:latin typeface="Franklin Gothic Book"/>
              <a:ea typeface="MS PGothic"/>
            </a:endParaRPr>
          </a:p>
          <a:p>
            <a:pPr marL="0" lvl="1" indent="0">
              <a:buNone/>
              <a:defRPr/>
            </a:pPr>
            <a:endParaRPr lang="en-GB" altLang="en-US" sz="1200" dirty="0">
              <a:latin typeface="Adobe Garamond Pro" panose="02020502060506020403" pitchFamily="18" charset="0"/>
            </a:endParaRPr>
          </a:p>
          <a:p>
            <a:pPr marL="0" lvl="1" indent="0">
              <a:buNone/>
              <a:defRPr/>
            </a:pPr>
            <a:endParaRPr lang="en-US" altLang="en-US" sz="1200" b="0" dirty="0">
              <a:latin typeface="Adobe Garamond Pro" panose="02020502060506020403" pitchFamily="18" charset="0"/>
            </a:endParaRPr>
          </a:p>
        </p:txBody>
      </p:sp>
      <p:sp>
        <p:nvSpPr>
          <p:cNvPr id="9" name="Text Box 17">
            <a:extLst>
              <a:ext uri="{FF2B5EF4-FFF2-40B4-BE49-F238E27FC236}">
                <a16:creationId xmlns:a16="http://schemas.microsoft.com/office/drawing/2014/main" id="{DB71C441-6E04-4409-B3FA-56DAD20CC5BB}"/>
              </a:ext>
            </a:extLst>
          </p:cNvPr>
          <p:cNvSpPr txBox="1">
            <a:spLocks noChangeArrowheads="1"/>
          </p:cNvSpPr>
          <p:nvPr/>
        </p:nvSpPr>
        <p:spPr bwMode="auto">
          <a:xfrm>
            <a:off x="1982788" y="757868"/>
            <a:ext cx="28575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200" b="1">
                <a:solidFill>
                  <a:schemeClr val="tx1"/>
                </a:solidFill>
                <a:latin typeface="Franklin Gothic Book" pitchFamily="34" charset="0"/>
                <a:ea typeface="MS PGothic" pitchFamily="34" charset="-128"/>
              </a:defRPr>
            </a:lvl1pPr>
            <a:lvl2pPr marL="742950" indent="-285750" eaLnBrk="0" hangingPunct="0">
              <a:defRPr sz="1200" b="1">
                <a:solidFill>
                  <a:schemeClr val="tx1"/>
                </a:solidFill>
                <a:latin typeface="Franklin Gothic Book" pitchFamily="34" charset="0"/>
                <a:ea typeface="MS PGothic" pitchFamily="34" charset="-128"/>
              </a:defRPr>
            </a:lvl2pPr>
            <a:lvl3pPr marL="1143000" indent="-228600" eaLnBrk="0" hangingPunct="0">
              <a:defRPr sz="1200" b="1">
                <a:solidFill>
                  <a:schemeClr val="tx1"/>
                </a:solidFill>
                <a:latin typeface="Franklin Gothic Book" pitchFamily="34" charset="0"/>
                <a:ea typeface="MS PGothic" pitchFamily="34" charset="-128"/>
              </a:defRPr>
            </a:lvl3pPr>
            <a:lvl4pPr marL="1600200" indent="-228600" eaLnBrk="0" hangingPunct="0">
              <a:defRPr sz="1200" b="1">
                <a:solidFill>
                  <a:schemeClr val="tx1"/>
                </a:solidFill>
                <a:latin typeface="Franklin Gothic Book" pitchFamily="34" charset="0"/>
                <a:ea typeface="MS PGothic" pitchFamily="34" charset="-128"/>
              </a:defRPr>
            </a:lvl4pPr>
            <a:lvl5pPr marL="2057400" indent="-228600" eaLnBrk="0" hangingPunct="0">
              <a:defRPr sz="1200" b="1">
                <a:solidFill>
                  <a:schemeClr val="tx1"/>
                </a:solidFill>
                <a:latin typeface="Franklin Gothic Book" pitchFamily="34" charset="0"/>
                <a:ea typeface="MS PGothic" pitchFamily="34" charset="-128"/>
              </a:defRPr>
            </a:lvl5pPr>
            <a:lvl6pPr marL="2514600" indent="-228600" eaLnBrk="0" fontAlgn="base" hangingPunct="0">
              <a:spcBef>
                <a:spcPct val="0"/>
              </a:spcBef>
              <a:spcAft>
                <a:spcPct val="0"/>
              </a:spcAft>
              <a:defRPr sz="1200" b="1">
                <a:solidFill>
                  <a:schemeClr val="tx1"/>
                </a:solidFill>
                <a:latin typeface="Franklin Gothic Book" pitchFamily="34" charset="0"/>
                <a:ea typeface="MS PGothic" pitchFamily="34" charset="-128"/>
              </a:defRPr>
            </a:lvl6pPr>
            <a:lvl7pPr marL="2971800" indent="-228600" eaLnBrk="0" fontAlgn="base" hangingPunct="0">
              <a:spcBef>
                <a:spcPct val="0"/>
              </a:spcBef>
              <a:spcAft>
                <a:spcPct val="0"/>
              </a:spcAft>
              <a:defRPr sz="1200" b="1">
                <a:solidFill>
                  <a:schemeClr val="tx1"/>
                </a:solidFill>
                <a:latin typeface="Franklin Gothic Book" pitchFamily="34" charset="0"/>
                <a:ea typeface="MS PGothic" pitchFamily="34" charset="-128"/>
              </a:defRPr>
            </a:lvl7pPr>
            <a:lvl8pPr marL="3429000" indent="-228600" eaLnBrk="0" fontAlgn="base" hangingPunct="0">
              <a:spcBef>
                <a:spcPct val="0"/>
              </a:spcBef>
              <a:spcAft>
                <a:spcPct val="0"/>
              </a:spcAft>
              <a:defRPr sz="1200" b="1">
                <a:solidFill>
                  <a:schemeClr val="tx1"/>
                </a:solidFill>
                <a:latin typeface="Franklin Gothic Book" pitchFamily="34" charset="0"/>
                <a:ea typeface="MS PGothic" pitchFamily="34" charset="-128"/>
              </a:defRPr>
            </a:lvl8pPr>
            <a:lvl9pPr marL="3886200" indent="-228600" eaLnBrk="0" fontAlgn="base" hangingPunct="0">
              <a:spcBef>
                <a:spcPct val="0"/>
              </a:spcBef>
              <a:spcAft>
                <a:spcPct val="0"/>
              </a:spcAft>
              <a:defRPr sz="1200" b="1">
                <a:solidFill>
                  <a:schemeClr val="tx1"/>
                </a:solidFill>
                <a:latin typeface="Franklin Gothic Book" pitchFamily="34" charset="0"/>
                <a:ea typeface="MS PGothic" pitchFamily="34" charset="-128"/>
              </a:defRPr>
            </a:lvl9pPr>
          </a:lstStyle>
          <a:p>
            <a:pPr algn="ctr" eaLnBrk="1" hangingPunct="1">
              <a:defRPr/>
            </a:pPr>
            <a:r>
              <a:rPr lang="en-GB" sz="2400">
                <a:latin typeface="Moon" panose="02000500000000000000" pitchFamily="2" charset="0"/>
              </a:rPr>
              <a:t>Get involved!</a:t>
            </a:r>
          </a:p>
        </p:txBody>
      </p:sp>
      <p:sp>
        <p:nvSpPr>
          <p:cNvPr id="4104" name="TextBox 1">
            <a:extLst>
              <a:ext uri="{FF2B5EF4-FFF2-40B4-BE49-F238E27FC236}">
                <a16:creationId xmlns:a16="http://schemas.microsoft.com/office/drawing/2014/main" id="{D5A24FB7-350A-49A0-9CB1-8DB023516768}"/>
              </a:ext>
            </a:extLst>
          </p:cNvPr>
          <p:cNvSpPr txBox="1">
            <a:spLocks noChangeArrowheads="1"/>
          </p:cNvSpPr>
          <p:nvPr/>
        </p:nvSpPr>
        <p:spPr bwMode="auto">
          <a:xfrm>
            <a:off x="2011660" y="1219830"/>
            <a:ext cx="28575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har char="•"/>
              <a:defRPr sz="12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Char char="–"/>
              <a:defRPr sz="10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Char char="•"/>
              <a:defRPr sz="9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Char char="–"/>
              <a:defRPr sz="800">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Char char="»"/>
              <a:defRPr sz="8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Char char="»"/>
              <a:defRPr sz="8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Char char="»"/>
              <a:defRPr sz="8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Char char="»"/>
              <a:defRPr sz="8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Char char="»"/>
              <a:defRPr sz="800">
                <a:solidFill>
                  <a:schemeClr val="tx1"/>
                </a:solidFill>
                <a:latin typeface="Franklin Gothic Book" panose="020B0503020102020204" pitchFamily="34" charset="0"/>
                <a:ea typeface="MS PGothic" panose="020B0600070205080204" pitchFamily="34" charset="-128"/>
              </a:defRPr>
            </a:lvl9pPr>
          </a:lstStyle>
          <a:p>
            <a:pPr algn="ctr">
              <a:spcBef>
                <a:spcPct val="0"/>
              </a:spcBef>
              <a:buNone/>
            </a:pPr>
            <a:r>
              <a:rPr lang="en-US" altLang="en-US">
                <a:latin typeface="Moon"/>
                <a:ea typeface="MS PGothic"/>
                <a:cs typeface="Arial"/>
              </a:rPr>
              <a:t>Saturday 1</a:t>
            </a:r>
            <a:r>
              <a:rPr lang="en-US" altLang="en-US" baseline="30000">
                <a:latin typeface="Moon"/>
                <a:ea typeface="MS PGothic"/>
                <a:cs typeface="Arial"/>
              </a:rPr>
              <a:t>st</a:t>
            </a:r>
            <a:r>
              <a:rPr lang="en-US" altLang="en-US">
                <a:latin typeface="Moon"/>
                <a:ea typeface="MS PGothic"/>
                <a:cs typeface="Arial"/>
              </a:rPr>
              <a:t> – Monday 31</a:t>
            </a:r>
            <a:r>
              <a:rPr lang="en-US" altLang="en-US" baseline="30000">
                <a:latin typeface="Moon"/>
                <a:ea typeface="MS PGothic"/>
                <a:cs typeface="Arial"/>
              </a:rPr>
              <a:t>st</a:t>
            </a:r>
            <a:r>
              <a:rPr lang="en-US" altLang="en-US">
                <a:latin typeface="Moon"/>
                <a:ea typeface="MS PGothic"/>
                <a:cs typeface="Arial"/>
              </a:rPr>
              <a:t> July 2023</a:t>
            </a:r>
            <a:endParaRPr lang="en-GB" altLang="en-US">
              <a:latin typeface="Moon"/>
              <a:ea typeface="MS PGothic"/>
              <a:cs typeface="Arial"/>
            </a:endParaRPr>
          </a:p>
        </p:txBody>
      </p:sp>
      <p:pic>
        <p:nvPicPr>
          <p:cNvPr id="7" name="Picture 6" descr="Text&#10;&#10;Description automatically generated">
            <a:extLst>
              <a:ext uri="{FF2B5EF4-FFF2-40B4-BE49-F238E27FC236}">
                <a16:creationId xmlns:a16="http://schemas.microsoft.com/office/drawing/2014/main" id="{C400F068-0AE7-CD62-5D36-6B3982CA6609}"/>
              </a:ext>
            </a:extLst>
          </p:cNvPr>
          <p:cNvPicPr>
            <a:picLocks noChangeAspect="1"/>
          </p:cNvPicPr>
          <p:nvPr/>
        </p:nvPicPr>
        <p:blipFill rotWithShape="1">
          <a:blip r:embed="rId3">
            <a:extLst>
              <a:ext uri="{28A0092B-C50C-407E-A947-70E740481C1C}">
                <a14:useLocalDpi xmlns:a14="http://schemas.microsoft.com/office/drawing/2010/main" val="0"/>
              </a:ext>
            </a:extLst>
          </a:blip>
          <a:srcRect t="7417" b="8928"/>
          <a:stretch/>
        </p:blipFill>
        <p:spPr>
          <a:xfrm>
            <a:off x="895273" y="227134"/>
            <a:ext cx="5084572" cy="1417834"/>
          </a:xfrm>
          <a:prstGeom prst="rect">
            <a:avLst/>
          </a:prstGeom>
        </p:spPr>
      </p:pic>
      <p:pic>
        <p:nvPicPr>
          <p:cNvPr id="8" name="Picture 2" descr="Chart, bubble chart&#10;&#10;Description automatically generated">
            <a:extLst>
              <a:ext uri="{FF2B5EF4-FFF2-40B4-BE49-F238E27FC236}">
                <a16:creationId xmlns:a16="http://schemas.microsoft.com/office/drawing/2014/main" id="{240FE7B3-1BF6-7D57-B517-02A51C57AB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574" y="8457264"/>
            <a:ext cx="1085422" cy="62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ext&#10;&#10;Description automatically generated">
            <a:extLst>
              <a:ext uri="{FF2B5EF4-FFF2-40B4-BE49-F238E27FC236}">
                <a16:creationId xmlns:a16="http://schemas.microsoft.com/office/drawing/2014/main" id="{AE339250-15A8-A401-1C6E-76EC3DAB9BD8}"/>
              </a:ext>
            </a:extLst>
          </p:cNvPr>
          <p:cNvPicPr>
            <a:picLocks noChangeAspect="1"/>
          </p:cNvPicPr>
          <p:nvPr/>
        </p:nvPicPr>
        <p:blipFill rotWithShape="1">
          <a:blip r:embed="rId3">
            <a:extLst>
              <a:ext uri="{28A0092B-C50C-407E-A947-70E740481C1C}">
                <a14:useLocalDpi xmlns:a14="http://schemas.microsoft.com/office/drawing/2010/main" val="0"/>
              </a:ext>
            </a:extLst>
          </a:blip>
          <a:srcRect t="7417" r="65295" b="8928"/>
          <a:stretch/>
        </p:blipFill>
        <p:spPr>
          <a:xfrm>
            <a:off x="-292" y="238785"/>
            <a:ext cx="1764595" cy="1417834"/>
          </a:xfrm>
          <a:prstGeom prst="rect">
            <a:avLst/>
          </a:prstGeom>
        </p:spPr>
      </p:pic>
      <p:pic>
        <p:nvPicPr>
          <p:cNvPr id="12" name="Picture 11" descr="Text&#10;&#10;Description automatically generated">
            <a:extLst>
              <a:ext uri="{FF2B5EF4-FFF2-40B4-BE49-F238E27FC236}">
                <a16:creationId xmlns:a16="http://schemas.microsoft.com/office/drawing/2014/main" id="{2595782A-D7D9-0526-7EE1-ED15F61875B8}"/>
              </a:ext>
            </a:extLst>
          </p:cNvPr>
          <p:cNvPicPr>
            <a:picLocks noChangeAspect="1"/>
          </p:cNvPicPr>
          <p:nvPr/>
        </p:nvPicPr>
        <p:blipFill rotWithShape="1">
          <a:blip r:embed="rId3">
            <a:extLst>
              <a:ext uri="{28A0092B-C50C-407E-A947-70E740481C1C}">
                <a14:useLocalDpi xmlns:a14="http://schemas.microsoft.com/office/drawing/2010/main" val="0"/>
              </a:ext>
            </a:extLst>
          </a:blip>
          <a:srcRect t="7417" r="65295" b="8928"/>
          <a:stretch/>
        </p:blipFill>
        <p:spPr>
          <a:xfrm>
            <a:off x="5093405" y="239176"/>
            <a:ext cx="1764595" cy="1417834"/>
          </a:xfrm>
          <a:prstGeom prst="rect">
            <a:avLst/>
          </a:prstGeom>
        </p:spPr>
      </p:pic>
    </p:spTree>
    <p:extLst>
      <p:ext uri="{BB962C8B-B14F-4D97-AF65-F5344CB8AC3E}">
        <p14:creationId xmlns:p14="http://schemas.microsoft.com/office/powerpoint/2010/main" val="3760788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
            <a:extLst>
              <a:ext uri="{FF2B5EF4-FFF2-40B4-BE49-F238E27FC236}">
                <a16:creationId xmlns:a16="http://schemas.microsoft.com/office/drawing/2014/main" id="{E6E5C891-EF45-4152-A7DE-896AFF85BA6B}"/>
              </a:ext>
            </a:extLst>
          </p:cNvPr>
          <p:cNvSpPr>
            <a:spLocks noChangeArrowheads="1"/>
          </p:cNvSpPr>
          <p:nvPr/>
        </p:nvSpPr>
        <p:spPr bwMode="auto">
          <a:xfrm>
            <a:off x="0" y="8186738"/>
            <a:ext cx="1412875" cy="8953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12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Char char="–"/>
              <a:defRPr sz="10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Char char="•"/>
              <a:defRPr sz="9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Char char="–"/>
              <a:defRPr sz="800">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Char char="»"/>
              <a:defRPr sz="8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Char char="»"/>
              <a:defRPr sz="8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Char char="»"/>
              <a:defRPr sz="8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Char char="»"/>
              <a:defRPr sz="8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Char char="»"/>
              <a:defRPr sz="800">
                <a:solidFill>
                  <a:schemeClr val="tx1"/>
                </a:solidFill>
                <a:latin typeface="Franklin Gothic Book" panose="020B0503020102020204" pitchFamily="34" charset="0"/>
                <a:ea typeface="MS PGothic" panose="020B0600070205080204" pitchFamily="34" charset="-128"/>
              </a:defRPr>
            </a:lvl9pPr>
          </a:lstStyle>
          <a:p>
            <a:pPr algn="ctr" eaLnBrk="1" hangingPunct="1">
              <a:spcBef>
                <a:spcPct val="0"/>
              </a:spcBef>
              <a:buFontTx/>
              <a:buNone/>
            </a:pPr>
            <a:endParaRPr lang="en-US" altLang="en-US"/>
          </a:p>
        </p:txBody>
      </p:sp>
      <p:sp>
        <p:nvSpPr>
          <p:cNvPr id="6149" name="Rectangle 11">
            <a:extLst>
              <a:ext uri="{FF2B5EF4-FFF2-40B4-BE49-F238E27FC236}">
                <a16:creationId xmlns:a16="http://schemas.microsoft.com/office/drawing/2014/main" id="{4CEC1BE1-88E8-45AF-A193-AC8406C76773}"/>
              </a:ext>
            </a:extLst>
          </p:cNvPr>
          <p:cNvSpPr>
            <a:spLocks noChangeArrowheads="1"/>
          </p:cNvSpPr>
          <p:nvPr/>
        </p:nvSpPr>
        <p:spPr bwMode="auto">
          <a:xfrm>
            <a:off x="2176463" y="-242888"/>
            <a:ext cx="2754312"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1200">
                <a:solidFill>
                  <a:schemeClr val="tx1"/>
                </a:solidFill>
                <a:latin typeface="Franklin Gothic Book" panose="020B0503020102020204" pitchFamily="34" charset="0"/>
                <a:ea typeface="MS PGothic" panose="020B0600070205080204" pitchFamily="34" charset="-128"/>
              </a:defRPr>
            </a:lvl1pPr>
            <a:lvl2pPr marL="742950" indent="-285750">
              <a:spcBef>
                <a:spcPct val="20000"/>
              </a:spcBef>
              <a:buChar char="–"/>
              <a:defRPr sz="1000">
                <a:solidFill>
                  <a:schemeClr val="tx1"/>
                </a:solidFill>
                <a:latin typeface="Franklin Gothic Book" panose="020B0503020102020204" pitchFamily="34" charset="0"/>
                <a:ea typeface="MS PGothic" panose="020B0600070205080204" pitchFamily="34" charset="-128"/>
              </a:defRPr>
            </a:lvl2pPr>
            <a:lvl3pPr marL="1143000" indent="-228600">
              <a:spcBef>
                <a:spcPct val="20000"/>
              </a:spcBef>
              <a:buChar char="•"/>
              <a:defRPr sz="900">
                <a:solidFill>
                  <a:schemeClr val="tx1"/>
                </a:solidFill>
                <a:latin typeface="Franklin Gothic Book" panose="020B0503020102020204" pitchFamily="34" charset="0"/>
                <a:ea typeface="MS PGothic" panose="020B0600070205080204" pitchFamily="34" charset="-128"/>
              </a:defRPr>
            </a:lvl3pPr>
            <a:lvl4pPr marL="1600200" indent="-228600">
              <a:spcBef>
                <a:spcPct val="20000"/>
              </a:spcBef>
              <a:buChar char="–"/>
              <a:defRPr sz="800">
                <a:solidFill>
                  <a:schemeClr val="tx1"/>
                </a:solidFill>
                <a:latin typeface="Franklin Gothic Book" panose="020B0503020102020204" pitchFamily="34" charset="0"/>
                <a:ea typeface="MS PGothic" panose="020B0600070205080204" pitchFamily="34" charset="-128"/>
              </a:defRPr>
            </a:lvl4pPr>
            <a:lvl5pPr marL="2057400" indent="-228600">
              <a:spcBef>
                <a:spcPct val="20000"/>
              </a:spcBef>
              <a:buChar char="»"/>
              <a:defRPr sz="8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20000"/>
              </a:spcBef>
              <a:spcAft>
                <a:spcPct val="0"/>
              </a:spcAft>
              <a:buChar char="»"/>
              <a:defRPr sz="8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20000"/>
              </a:spcBef>
              <a:spcAft>
                <a:spcPct val="0"/>
              </a:spcAft>
              <a:buChar char="»"/>
              <a:defRPr sz="8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20000"/>
              </a:spcBef>
              <a:spcAft>
                <a:spcPct val="0"/>
              </a:spcAft>
              <a:buChar char="»"/>
              <a:defRPr sz="8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20000"/>
              </a:spcBef>
              <a:spcAft>
                <a:spcPct val="0"/>
              </a:spcAft>
              <a:buChar char="»"/>
              <a:defRPr sz="800">
                <a:solidFill>
                  <a:schemeClr val="tx1"/>
                </a:solidFill>
                <a:latin typeface="Franklin Gothic Book" panose="020B0503020102020204" pitchFamily="34" charset="0"/>
                <a:ea typeface="MS PGothic" panose="020B0600070205080204" pitchFamily="34" charset="-128"/>
              </a:defRPr>
            </a:lvl9pPr>
          </a:lstStyle>
          <a:p>
            <a:pPr>
              <a:spcBef>
                <a:spcPct val="0"/>
              </a:spcBef>
              <a:buFontTx/>
              <a:buNone/>
            </a:pPr>
            <a:endParaRPr lang="en-US" altLang="en-US"/>
          </a:p>
        </p:txBody>
      </p:sp>
      <p:pic>
        <p:nvPicPr>
          <p:cNvPr id="4" name="Picture 2" descr="Chart, bubble chart&#10;&#10;Description automatically generated">
            <a:extLst>
              <a:ext uri="{FF2B5EF4-FFF2-40B4-BE49-F238E27FC236}">
                <a16:creationId xmlns:a16="http://schemas.microsoft.com/office/drawing/2014/main" id="{1D53BBD9-35CE-2ED8-C338-33A20382587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574" y="8457264"/>
            <a:ext cx="1085422" cy="62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Text&#10;&#10;Description automatically generated">
            <a:extLst>
              <a:ext uri="{FF2B5EF4-FFF2-40B4-BE49-F238E27FC236}">
                <a16:creationId xmlns:a16="http://schemas.microsoft.com/office/drawing/2014/main" id="{B6BE6AF6-DC88-3E4C-3A03-3E8B0EE885FA}"/>
              </a:ext>
            </a:extLst>
          </p:cNvPr>
          <p:cNvPicPr>
            <a:picLocks noChangeAspect="1"/>
          </p:cNvPicPr>
          <p:nvPr/>
        </p:nvPicPr>
        <p:blipFill rotWithShape="1">
          <a:blip r:embed="rId5">
            <a:extLst>
              <a:ext uri="{28A0092B-C50C-407E-A947-70E740481C1C}">
                <a14:useLocalDpi xmlns:a14="http://schemas.microsoft.com/office/drawing/2010/main" val="0"/>
              </a:ext>
            </a:extLst>
          </a:blip>
          <a:srcRect t="7417" b="8928"/>
          <a:stretch/>
        </p:blipFill>
        <p:spPr>
          <a:xfrm>
            <a:off x="898124" y="251516"/>
            <a:ext cx="5084572" cy="1417834"/>
          </a:xfrm>
          <a:prstGeom prst="rect">
            <a:avLst/>
          </a:prstGeom>
        </p:spPr>
      </p:pic>
      <p:pic>
        <p:nvPicPr>
          <p:cNvPr id="19" name="Picture 18" descr="Text&#10;&#10;Description automatically generated">
            <a:extLst>
              <a:ext uri="{FF2B5EF4-FFF2-40B4-BE49-F238E27FC236}">
                <a16:creationId xmlns:a16="http://schemas.microsoft.com/office/drawing/2014/main" id="{EFAB040F-3611-5282-49A7-42E5CEF369C0}"/>
              </a:ext>
            </a:extLst>
          </p:cNvPr>
          <p:cNvPicPr>
            <a:picLocks noChangeAspect="1"/>
          </p:cNvPicPr>
          <p:nvPr/>
        </p:nvPicPr>
        <p:blipFill rotWithShape="1">
          <a:blip r:embed="rId5">
            <a:extLst>
              <a:ext uri="{28A0092B-C50C-407E-A947-70E740481C1C}">
                <a14:useLocalDpi xmlns:a14="http://schemas.microsoft.com/office/drawing/2010/main" val="0"/>
              </a:ext>
            </a:extLst>
          </a:blip>
          <a:srcRect t="7417" r="65295" b="8928"/>
          <a:stretch/>
        </p:blipFill>
        <p:spPr>
          <a:xfrm>
            <a:off x="2559" y="249056"/>
            <a:ext cx="1764595" cy="1417834"/>
          </a:xfrm>
          <a:prstGeom prst="rect">
            <a:avLst/>
          </a:prstGeom>
        </p:spPr>
      </p:pic>
      <p:pic>
        <p:nvPicPr>
          <p:cNvPr id="20" name="Picture 19" descr="Text&#10;&#10;Description automatically generated">
            <a:extLst>
              <a:ext uri="{FF2B5EF4-FFF2-40B4-BE49-F238E27FC236}">
                <a16:creationId xmlns:a16="http://schemas.microsoft.com/office/drawing/2014/main" id="{0BBBA0D6-11D2-D1C4-2600-150269C6D3CA}"/>
              </a:ext>
            </a:extLst>
          </p:cNvPr>
          <p:cNvPicPr>
            <a:picLocks noChangeAspect="1"/>
          </p:cNvPicPr>
          <p:nvPr/>
        </p:nvPicPr>
        <p:blipFill rotWithShape="1">
          <a:blip r:embed="rId5">
            <a:extLst>
              <a:ext uri="{28A0092B-C50C-407E-A947-70E740481C1C}">
                <a14:useLocalDpi xmlns:a14="http://schemas.microsoft.com/office/drawing/2010/main" val="0"/>
              </a:ext>
            </a:extLst>
          </a:blip>
          <a:srcRect t="7417" r="65295" b="8928"/>
          <a:stretch/>
        </p:blipFill>
        <p:spPr>
          <a:xfrm>
            <a:off x="5096256" y="249447"/>
            <a:ext cx="1764595" cy="1417834"/>
          </a:xfrm>
          <a:prstGeom prst="rect">
            <a:avLst/>
          </a:prstGeom>
        </p:spPr>
      </p:pic>
      <p:sp>
        <p:nvSpPr>
          <p:cNvPr id="21" name="Text Box 17">
            <a:extLst>
              <a:ext uri="{FF2B5EF4-FFF2-40B4-BE49-F238E27FC236}">
                <a16:creationId xmlns:a16="http://schemas.microsoft.com/office/drawing/2014/main" id="{01FE9973-EEAD-F69B-7153-C4538CEE45F7}"/>
              </a:ext>
            </a:extLst>
          </p:cNvPr>
          <p:cNvSpPr txBox="1">
            <a:spLocks noChangeArrowheads="1"/>
          </p:cNvSpPr>
          <p:nvPr/>
        </p:nvSpPr>
        <p:spPr bwMode="auto">
          <a:xfrm>
            <a:off x="258762" y="1826661"/>
            <a:ext cx="3170238" cy="6061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40" tIns="45720" rIns="91440" bIns="45720" anchor="t">
            <a:spAutoFit/>
          </a:bodyPr>
          <a:lstStyle>
            <a:lvl1pPr eaLnBrk="0" hangingPunct="0">
              <a:spcBef>
                <a:spcPct val="20000"/>
              </a:spcBef>
              <a:buChar char="•"/>
              <a:defRPr sz="1200">
                <a:solidFill>
                  <a:schemeClr val="tx1"/>
                </a:solidFill>
                <a:latin typeface="Franklin Gothic Book" pitchFamily="34" charset="0"/>
                <a:ea typeface="MS PGothic" pitchFamily="34" charset="-128"/>
              </a:defRPr>
            </a:lvl1pPr>
            <a:lvl2pPr marL="742950" indent="-285750" eaLnBrk="0" hangingPunct="0">
              <a:spcBef>
                <a:spcPct val="20000"/>
              </a:spcBef>
              <a:buChar char="–"/>
              <a:defRPr sz="1000">
                <a:solidFill>
                  <a:schemeClr val="tx1"/>
                </a:solidFill>
                <a:latin typeface="Franklin Gothic Book" pitchFamily="34" charset="0"/>
                <a:ea typeface="MS PGothic" pitchFamily="34" charset="-128"/>
              </a:defRPr>
            </a:lvl2pPr>
            <a:lvl3pPr marL="1143000" indent="-228600" eaLnBrk="0" hangingPunct="0">
              <a:spcBef>
                <a:spcPct val="20000"/>
              </a:spcBef>
              <a:buChar char="•"/>
              <a:defRPr sz="900">
                <a:solidFill>
                  <a:schemeClr val="tx1"/>
                </a:solidFill>
                <a:latin typeface="Franklin Gothic Book" pitchFamily="34" charset="0"/>
                <a:ea typeface="MS PGothic" pitchFamily="34" charset="-128"/>
              </a:defRPr>
            </a:lvl3pPr>
            <a:lvl4pPr marL="1600200" indent="-228600" eaLnBrk="0" hangingPunct="0">
              <a:spcBef>
                <a:spcPct val="20000"/>
              </a:spcBef>
              <a:buChar char="–"/>
              <a:defRPr sz="800">
                <a:solidFill>
                  <a:schemeClr val="tx1"/>
                </a:solidFill>
                <a:latin typeface="Franklin Gothic Book" pitchFamily="34" charset="0"/>
                <a:ea typeface="MS PGothic" pitchFamily="34" charset="-128"/>
              </a:defRPr>
            </a:lvl4pPr>
            <a:lvl5pPr marL="2057400" indent="-228600" eaLnBrk="0" hangingPunct="0">
              <a:spcBef>
                <a:spcPct val="20000"/>
              </a:spcBef>
              <a:buChar char="»"/>
              <a:defRPr sz="800">
                <a:solidFill>
                  <a:schemeClr val="tx1"/>
                </a:solidFill>
                <a:latin typeface="Franklin Gothic Book" pitchFamily="34" charset="0"/>
                <a:ea typeface="MS PGothic" pitchFamily="34" charset="-128"/>
              </a:defRPr>
            </a:lvl5pPr>
            <a:lvl6pPr marL="2514600" indent="-228600" eaLnBrk="0" fontAlgn="base" hangingPunct="0">
              <a:spcBef>
                <a:spcPct val="20000"/>
              </a:spcBef>
              <a:spcAft>
                <a:spcPct val="0"/>
              </a:spcAft>
              <a:buChar char="»"/>
              <a:defRPr sz="800">
                <a:solidFill>
                  <a:schemeClr val="tx1"/>
                </a:solidFill>
                <a:latin typeface="Franklin Gothic Book" pitchFamily="34" charset="0"/>
                <a:ea typeface="MS PGothic" pitchFamily="34" charset="-128"/>
              </a:defRPr>
            </a:lvl6pPr>
            <a:lvl7pPr marL="2971800" indent="-228600" eaLnBrk="0" fontAlgn="base" hangingPunct="0">
              <a:spcBef>
                <a:spcPct val="20000"/>
              </a:spcBef>
              <a:spcAft>
                <a:spcPct val="0"/>
              </a:spcAft>
              <a:buChar char="»"/>
              <a:defRPr sz="800">
                <a:solidFill>
                  <a:schemeClr val="tx1"/>
                </a:solidFill>
                <a:latin typeface="Franklin Gothic Book" pitchFamily="34" charset="0"/>
                <a:ea typeface="MS PGothic" pitchFamily="34" charset="-128"/>
              </a:defRPr>
            </a:lvl7pPr>
            <a:lvl8pPr marL="3429000" indent="-228600" eaLnBrk="0" fontAlgn="base" hangingPunct="0">
              <a:spcBef>
                <a:spcPct val="20000"/>
              </a:spcBef>
              <a:spcAft>
                <a:spcPct val="0"/>
              </a:spcAft>
              <a:buChar char="»"/>
              <a:defRPr sz="800">
                <a:solidFill>
                  <a:schemeClr val="tx1"/>
                </a:solidFill>
                <a:latin typeface="Franklin Gothic Book" pitchFamily="34" charset="0"/>
                <a:ea typeface="MS PGothic" pitchFamily="34" charset="-128"/>
              </a:defRPr>
            </a:lvl8pPr>
            <a:lvl9pPr marL="3886200" indent="-228600" eaLnBrk="0" fontAlgn="base" hangingPunct="0">
              <a:spcBef>
                <a:spcPct val="20000"/>
              </a:spcBef>
              <a:spcAft>
                <a:spcPct val="0"/>
              </a:spcAft>
              <a:buChar char="»"/>
              <a:defRPr sz="800">
                <a:solidFill>
                  <a:schemeClr val="tx1"/>
                </a:solidFill>
                <a:latin typeface="Franklin Gothic Book" pitchFamily="34" charset="0"/>
                <a:ea typeface="MS PGothic" pitchFamily="34" charset="-128"/>
              </a:defRPr>
            </a:lvl9pPr>
          </a:lstStyle>
          <a:p>
            <a:pPr>
              <a:buFontTx/>
              <a:buNone/>
              <a:defRPr/>
            </a:pPr>
            <a:r>
              <a:rPr lang="en-US" altLang="en-US" sz="1050" dirty="0">
                <a:solidFill>
                  <a:srgbClr val="E6007C"/>
                </a:solidFill>
                <a:latin typeface="Adobe Garamond Pro"/>
                <a:ea typeface="MS PGothic"/>
                <a:cs typeface="Arial"/>
              </a:rPr>
              <a:t>How do you register?</a:t>
            </a:r>
          </a:p>
          <a:p>
            <a:pPr>
              <a:buNone/>
              <a:defRPr/>
            </a:pPr>
            <a:r>
              <a:rPr lang="en-GB" altLang="en-US" sz="1050" b="0" dirty="0">
                <a:latin typeface="Adobe Garamond Pro"/>
                <a:ea typeface="MS PGothic"/>
              </a:rPr>
              <a:t>Please register by completing </a:t>
            </a:r>
            <a:r>
              <a:rPr lang="en-GB" altLang="en-US" sz="1050" b="0" dirty="0">
                <a:latin typeface="Adobe Garamond Pro"/>
                <a:ea typeface="MS PGothic"/>
                <a:hlinkClick r:id="rId6"/>
              </a:rPr>
              <a:t>this form</a:t>
            </a:r>
            <a:r>
              <a:rPr lang="en-GB" altLang="en-US" sz="1050" b="0" dirty="0">
                <a:latin typeface="Adobe Garamond Pro"/>
                <a:ea typeface="MS PGothic"/>
              </a:rPr>
              <a:t> by</a:t>
            </a:r>
            <a:r>
              <a:rPr lang="en-GB" altLang="en-US" sz="1050" dirty="0">
                <a:solidFill>
                  <a:srgbClr val="000000"/>
                </a:solidFill>
                <a:latin typeface="Adobe Garamond Pro"/>
                <a:ea typeface="MS PGothic"/>
              </a:rPr>
              <a:t> </a:t>
            </a:r>
            <a:r>
              <a:rPr lang="en-GB" altLang="en-US" sz="1050">
                <a:solidFill>
                  <a:srgbClr val="000000"/>
                </a:solidFill>
                <a:latin typeface="Adobe Garamond Pro"/>
                <a:ea typeface="MS PGothic"/>
              </a:rPr>
              <a:t>Friday</a:t>
            </a:r>
            <a:r>
              <a:rPr lang="en-GB" altLang="en-US" sz="1050" dirty="0">
                <a:solidFill>
                  <a:srgbClr val="000000"/>
                </a:solidFill>
                <a:latin typeface="Adobe Garamond Pro"/>
                <a:ea typeface="MS PGothic"/>
              </a:rPr>
              <a:t> 31st May 2024 to secure a POS pack.</a:t>
            </a:r>
            <a:endParaRPr lang="en-GB" altLang="en-US" sz="1050" dirty="0">
              <a:latin typeface="Adobe Garamond Pro" panose="02020502060506020403" pitchFamily="18" charset="0"/>
            </a:endParaRPr>
          </a:p>
          <a:p>
            <a:pPr>
              <a:buFontTx/>
              <a:buNone/>
              <a:defRPr/>
            </a:pPr>
            <a:endParaRPr lang="en-GB" altLang="en-US" sz="1050" dirty="0">
              <a:latin typeface="Adobe Garamond Pro" panose="02020502060506020403" pitchFamily="18" charset="0"/>
            </a:endParaRPr>
          </a:p>
          <a:p>
            <a:pPr>
              <a:buFontTx/>
              <a:buNone/>
              <a:defRPr/>
            </a:pPr>
            <a:r>
              <a:rPr lang="en-GB" altLang="en-US" sz="1050" dirty="0">
                <a:latin typeface="Adobe Garamond Pro"/>
                <a:ea typeface="MS PGothic"/>
              </a:rPr>
              <a:t>If you have any questions at all, please contact </a:t>
            </a:r>
            <a:r>
              <a:rPr lang="en-GB" altLang="en-US" sz="1050" dirty="0">
                <a:latin typeface="Adobe Garamond Pro"/>
                <a:ea typeface="MS PGothic"/>
                <a:hlinkClick r:id="rId7">
                  <a:extLst>
                    <a:ext uri="{A12FA001-AC4F-418D-AE19-62706E023703}">
                      <ahyp:hlinkClr xmlns:ahyp="http://schemas.microsoft.com/office/drawing/2018/hyperlinkcolor" val="tx"/>
                    </a:ext>
                  </a:extLst>
                </a:hlinkClick>
              </a:rPr>
              <a:t>germanwine@thisisphipps.com</a:t>
            </a:r>
            <a:r>
              <a:rPr lang="en-GB" altLang="en-US" sz="1050" dirty="0">
                <a:latin typeface="Adobe Garamond Pro"/>
                <a:ea typeface="MS PGothic"/>
              </a:rPr>
              <a:t>.</a:t>
            </a:r>
          </a:p>
          <a:p>
            <a:pPr>
              <a:buFontTx/>
              <a:buNone/>
              <a:defRPr/>
            </a:pPr>
            <a:endParaRPr lang="en-GB" altLang="en-US" sz="1050" b="0" dirty="0">
              <a:latin typeface="Adobe Garamond Pro" panose="02020502060506020403" pitchFamily="18" charset="0"/>
            </a:endParaRPr>
          </a:p>
          <a:p>
            <a:pPr>
              <a:buNone/>
              <a:defRPr/>
            </a:pPr>
            <a:r>
              <a:rPr lang="en-GB" altLang="en-US" sz="1050" b="0" dirty="0">
                <a:latin typeface="Adobe Garamond Pro"/>
                <a:ea typeface="MS PGothic"/>
              </a:rPr>
              <a:t>Once registered, we’ll be in touch to request further information on your activities, and with details of POS materials.</a:t>
            </a:r>
            <a:r>
              <a:rPr lang="en-GB" altLang="en-US" sz="1050" dirty="0">
                <a:latin typeface="Adobe Garamond Pro"/>
                <a:ea typeface="MS PGothic"/>
              </a:rPr>
              <a:t> </a:t>
            </a:r>
          </a:p>
          <a:p>
            <a:pPr>
              <a:buNone/>
              <a:defRPr/>
            </a:pPr>
            <a:endParaRPr lang="en-US" altLang="en-US" sz="1050" dirty="0">
              <a:latin typeface="Adobe Garamond Pro" panose="02020502060506020403" pitchFamily="18" charset="0"/>
              <a:cs typeface="Arial" charset="0"/>
            </a:endParaRPr>
          </a:p>
          <a:p>
            <a:pPr>
              <a:buFontTx/>
              <a:buNone/>
              <a:defRPr/>
            </a:pPr>
            <a:r>
              <a:rPr lang="en-US" altLang="en-US" sz="1050" dirty="0">
                <a:solidFill>
                  <a:srgbClr val="E6007C"/>
                </a:solidFill>
                <a:latin typeface="Adobe Garamond Pro"/>
                <a:ea typeface="MS PGothic"/>
                <a:cs typeface="Arial"/>
              </a:rPr>
              <a:t>How will we help?</a:t>
            </a:r>
          </a:p>
          <a:p>
            <a:pPr>
              <a:buNone/>
              <a:defRPr/>
            </a:pPr>
            <a:r>
              <a:rPr lang="de-DE" altLang="en-US" sz="1050" b="1" dirty="0">
                <a:latin typeface="Adobe Garamond Pro"/>
                <a:ea typeface="MS PGothic"/>
              </a:rPr>
              <a:t>Cash support </a:t>
            </a:r>
            <a:r>
              <a:rPr lang="de-DE" altLang="en-US" sz="1050" dirty="0">
                <a:latin typeface="Adobe Garamond Pro"/>
                <a:ea typeface="MS PGothic"/>
              </a:rPr>
              <a:t>will </a:t>
            </a:r>
            <a:r>
              <a:rPr lang="de-DE" altLang="en-US" sz="1050" dirty="0" err="1">
                <a:latin typeface="Adobe Garamond Pro"/>
                <a:ea typeface="MS PGothic"/>
              </a:rPr>
              <a:t>be</a:t>
            </a:r>
            <a:r>
              <a:rPr lang="de-DE" altLang="en-US" sz="1050" dirty="0">
                <a:latin typeface="Adobe Garamond Pro"/>
                <a:ea typeface="MS PGothic"/>
              </a:rPr>
              <a:t> </a:t>
            </a:r>
            <a:r>
              <a:rPr lang="de-DE" altLang="en-US" sz="1050" dirty="0" err="1">
                <a:latin typeface="Adobe Garamond Pro"/>
                <a:ea typeface="MS PGothic"/>
              </a:rPr>
              <a:t>given</a:t>
            </a:r>
            <a:r>
              <a:rPr lang="de-DE" altLang="en-US" sz="1050" dirty="0">
                <a:latin typeface="Adobe Garamond Pro"/>
                <a:ea typeface="MS PGothic"/>
              </a:rPr>
              <a:t> </a:t>
            </a:r>
            <a:r>
              <a:rPr lang="de-DE" altLang="en-US" sz="1050" dirty="0" err="1">
                <a:latin typeface="Adobe Garamond Pro"/>
                <a:ea typeface="MS PGothic"/>
              </a:rPr>
              <a:t>for</a:t>
            </a:r>
            <a:r>
              <a:rPr lang="de-DE" altLang="en-US" sz="1050" dirty="0">
                <a:latin typeface="Adobe Garamond Pro"/>
                <a:ea typeface="MS PGothic"/>
              </a:rPr>
              <a:t> </a:t>
            </a:r>
            <a:r>
              <a:rPr lang="de-DE" altLang="en-US" sz="1050" dirty="0" err="1">
                <a:latin typeface="Adobe Garamond Pro"/>
                <a:ea typeface="MS PGothic"/>
              </a:rPr>
              <a:t>retailers</a:t>
            </a:r>
            <a:r>
              <a:rPr lang="de-DE" altLang="en-US" sz="1050" dirty="0">
                <a:latin typeface="Adobe Garamond Pro"/>
                <a:ea typeface="MS PGothic"/>
              </a:rPr>
              <a:t> </a:t>
            </a:r>
            <a:r>
              <a:rPr lang="de-DE" altLang="en-US" sz="1050" dirty="0" err="1">
                <a:latin typeface="Adobe Garamond Pro"/>
                <a:ea typeface="MS PGothic"/>
              </a:rPr>
              <a:t>to</a:t>
            </a:r>
            <a:r>
              <a:rPr lang="de-DE" altLang="en-US" sz="1050" dirty="0">
                <a:latin typeface="Adobe Garamond Pro"/>
                <a:ea typeface="MS PGothic"/>
              </a:rPr>
              <a:t> host </a:t>
            </a:r>
            <a:r>
              <a:rPr lang="de-DE" altLang="en-US" sz="1050" dirty="0" err="1">
                <a:latin typeface="Adobe Garamond Pro"/>
                <a:ea typeface="MS PGothic"/>
              </a:rPr>
              <a:t>their</a:t>
            </a:r>
            <a:r>
              <a:rPr lang="de-DE" altLang="en-US" sz="1050" dirty="0">
                <a:latin typeface="Adobe Garamond Pro"/>
                <a:ea typeface="MS PGothic"/>
              </a:rPr>
              <a:t> own launch </a:t>
            </a:r>
            <a:r>
              <a:rPr lang="de-DE" altLang="en-US" sz="1050" dirty="0" err="1">
                <a:latin typeface="Adobe Garamond Pro"/>
                <a:ea typeface="MS PGothic"/>
              </a:rPr>
              <a:t>parties</a:t>
            </a:r>
            <a:r>
              <a:rPr lang="de-DE" altLang="en-US" sz="1050" dirty="0">
                <a:latin typeface="Adobe Garamond Pro"/>
                <a:ea typeface="MS PGothic"/>
              </a:rPr>
              <a:t>, </a:t>
            </a:r>
            <a:r>
              <a:rPr lang="de-DE" altLang="en-US" sz="1050" dirty="0" err="1">
                <a:latin typeface="Adobe Garamond Pro"/>
                <a:ea typeface="MS PGothic"/>
              </a:rPr>
              <a:t>provided</a:t>
            </a:r>
            <a:r>
              <a:rPr lang="de-DE" altLang="en-US" sz="1050" dirty="0">
                <a:latin typeface="Adobe Garamond Pro"/>
                <a:ea typeface="MS PGothic"/>
              </a:rPr>
              <a:t> </a:t>
            </a:r>
            <a:r>
              <a:rPr lang="de-DE" altLang="en-US" sz="1050" dirty="0" err="1">
                <a:latin typeface="Adobe Garamond Pro"/>
                <a:ea typeface="MS PGothic"/>
              </a:rPr>
              <a:t>conditions</a:t>
            </a:r>
            <a:r>
              <a:rPr lang="de-DE" altLang="en-US" sz="1050" dirty="0">
                <a:latin typeface="Adobe Garamond Pro"/>
                <a:ea typeface="MS PGothic"/>
              </a:rPr>
              <a:t> </a:t>
            </a:r>
            <a:r>
              <a:rPr lang="de-DE" altLang="en-US" sz="1050" dirty="0" err="1">
                <a:latin typeface="Adobe Garamond Pro"/>
                <a:ea typeface="MS PGothic"/>
              </a:rPr>
              <a:t>are</a:t>
            </a:r>
            <a:r>
              <a:rPr lang="de-DE" altLang="en-US" sz="1050" dirty="0">
                <a:latin typeface="Adobe Garamond Pro"/>
                <a:ea typeface="MS PGothic"/>
              </a:rPr>
              <a:t> </a:t>
            </a:r>
            <a:r>
              <a:rPr lang="de-DE" altLang="en-US" sz="1050" dirty="0" err="1">
                <a:latin typeface="Adobe Garamond Pro"/>
                <a:ea typeface="MS PGothic"/>
              </a:rPr>
              <a:t>adhered</a:t>
            </a:r>
            <a:r>
              <a:rPr lang="de-DE" altLang="en-US" sz="1050" dirty="0">
                <a:latin typeface="Adobe Garamond Pro"/>
                <a:ea typeface="MS PGothic"/>
              </a:rPr>
              <a:t> </a:t>
            </a:r>
            <a:r>
              <a:rPr lang="de-DE" altLang="en-US" sz="1050" dirty="0" err="1">
                <a:latin typeface="Adobe Garamond Pro"/>
                <a:ea typeface="MS PGothic"/>
              </a:rPr>
              <a:t>to</a:t>
            </a:r>
            <a:r>
              <a:rPr lang="de-DE" altLang="en-US" sz="1050" dirty="0">
                <a:latin typeface="Adobe Garamond Pro"/>
                <a:ea typeface="MS PGothic"/>
              </a:rPr>
              <a:t>.</a:t>
            </a:r>
          </a:p>
          <a:p>
            <a:pPr>
              <a:buNone/>
              <a:defRPr/>
            </a:pPr>
            <a:endParaRPr lang="de-DE" altLang="en-US" sz="1050" b="1" dirty="0">
              <a:latin typeface="Adobe Garamond Pro" panose="02020502060506020403" pitchFamily="18" charset="0"/>
            </a:endParaRPr>
          </a:p>
          <a:p>
            <a:pPr>
              <a:buNone/>
              <a:defRPr/>
            </a:pPr>
            <a:r>
              <a:rPr lang="de-DE" altLang="en-US" sz="1050" dirty="0" err="1">
                <a:latin typeface="Adobe Garamond Pro"/>
                <a:ea typeface="MS PGothic"/>
              </a:rPr>
              <a:t>You</a:t>
            </a:r>
            <a:r>
              <a:rPr lang="de-DE" altLang="en-US" sz="1050" dirty="0">
                <a:latin typeface="Adobe Garamond Pro"/>
                <a:ea typeface="MS PGothic"/>
              </a:rPr>
              <a:t> will </a:t>
            </a:r>
            <a:r>
              <a:rPr lang="de-DE" altLang="en-US" sz="1050" dirty="0" err="1">
                <a:latin typeface="Adobe Garamond Pro"/>
                <a:ea typeface="MS PGothic"/>
              </a:rPr>
              <a:t>be</a:t>
            </a:r>
            <a:r>
              <a:rPr lang="de-DE" altLang="en-US" sz="1050" dirty="0">
                <a:latin typeface="Adobe Garamond Pro"/>
                <a:ea typeface="MS PGothic"/>
              </a:rPr>
              <a:t> </a:t>
            </a:r>
            <a:r>
              <a:rPr lang="de-DE" altLang="en-US" sz="1050" dirty="0" err="1">
                <a:latin typeface="Adobe Garamond Pro"/>
                <a:ea typeface="MS PGothic"/>
              </a:rPr>
              <a:t>able</a:t>
            </a:r>
            <a:r>
              <a:rPr lang="de-DE" altLang="en-US" sz="1050" dirty="0">
                <a:latin typeface="Adobe Garamond Pro"/>
                <a:ea typeface="MS PGothic"/>
              </a:rPr>
              <a:t> </a:t>
            </a:r>
            <a:r>
              <a:rPr lang="de-DE" altLang="en-US" sz="1050" dirty="0" err="1">
                <a:latin typeface="Adobe Garamond Pro"/>
                <a:ea typeface="MS PGothic"/>
              </a:rPr>
              <a:t>to</a:t>
            </a:r>
            <a:r>
              <a:rPr lang="de-DE" altLang="en-US" sz="1050" dirty="0">
                <a:latin typeface="Adobe Garamond Pro"/>
                <a:ea typeface="MS PGothic"/>
              </a:rPr>
              <a:t> </a:t>
            </a:r>
            <a:r>
              <a:rPr lang="de-DE" altLang="en-US" sz="1050" dirty="0" err="1">
                <a:latin typeface="Adobe Garamond Pro"/>
                <a:ea typeface="MS PGothic"/>
              </a:rPr>
              <a:t>download</a:t>
            </a:r>
            <a:r>
              <a:rPr lang="de-DE" altLang="en-US" sz="1050" dirty="0">
                <a:latin typeface="Adobe Garamond Pro"/>
                <a:ea typeface="MS PGothic"/>
              </a:rPr>
              <a:t> </a:t>
            </a:r>
            <a:r>
              <a:rPr lang="de-DE" altLang="en-US" sz="1050" dirty="0" err="1">
                <a:latin typeface="Adobe Garamond Pro"/>
                <a:ea typeface="MS PGothic"/>
              </a:rPr>
              <a:t>materials</a:t>
            </a:r>
            <a:r>
              <a:rPr lang="de-DE" altLang="en-US" sz="1050" dirty="0">
                <a:latin typeface="Adobe Garamond Pro"/>
                <a:ea typeface="MS PGothic"/>
              </a:rPr>
              <a:t> on </a:t>
            </a:r>
            <a:r>
              <a:rPr lang="de-DE" altLang="en-US" sz="1050" dirty="0" err="1">
                <a:latin typeface="Adobe Garamond Pro"/>
                <a:ea typeface="MS PGothic"/>
              </a:rPr>
              <a:t>the</a:t>
            </a:r>
            <a:r>
              <a:rPr lang="de-DE" altLang="en-US" sz="1050" dirty="0">
                <a:latin typeface="Adobe Garamond Pro"/>
                <a:ea typeface="MS PGothic"/>
              </a:rPr>
              <a:t> </a:t>
            </a:r>
            <a:r>
              <a:rPr lang="de-DE" altLang="en-US" sz="1050" b="1" dirty="0">
                <a:latin typeface="Adobe Garamond Pro"/>
                <a:ea typeface="MS PGothic"/>
              </a:rPr>
              <a:t>Wines </a:t>
            </a:r>
            <a:r>
              <a:rPr lang="de-DE" altLang="en-US" sz="1050" b="1" dirty="0" err="1">
                <a:latin typeface="Adobe Garamond Pro"/>
                <a:ea typeface="MS PGothic"/>
              </a:rPr>
              <a:t>of</a:t>
            </a:r>
            <a:r>
              <a:rPr lang="de-DE" altLang="en-US" sz="1050" b="1" dirty="0">
                <a:latin typeface="Adobe Garamond Pro"/>
                <a:ea typeface="MS PGothic"/>
              </a:rPr>
              <a:t> Germany </a:t>
            </a:r>
            <a:r>
              <a:rPr lang="de-DE" altLang="en-US" sz="1050" b="1" dirty="0" err="1">
                <a:latin typeface="Adobe Garamond Pro"/>
                <a:ea typeface="MS PGothic"/>
              </a:rPr>
              <a:t>website</a:t>
            </a:r>
            <a:r>
              <a:rPr lang="de-DE" altLang="en-US" sz="1050" b="1" dirty="0">
                <a:latin typeface="Adobe Garamond Pro"/>
                <a:ea typeface="MS PGothic"/>
              </a:rPr>
              <a:t> </a:t>
            </a:r>
            <a:r>
              <a:rPr lang="de-DE" altLang="en-US" sz="1050" dirty="0">
                <a:latin typeface="Adobe Garamond Pro"/>
                <a:ea typeface="MS PGothic"/>
              </a:rPr>
              <a:t>(at a </a:t>
            </a:r>
            <a:r>
              <a:rPr lang="de-DE" altLang="en-US" sz="1050" dirty="0" err="1">
                <a:latin typeface="Adobe Garamond Pro"/>
                <a:ea typeface="MS PGothic"/>
              </a:rPr>
              <a:t>later</a:t>
            </a:r>
            <a:r>
              <a:rPr lang="de-DE" altLang="en-US" sz="1050" dirty="0">
                <a:latin typeface="Adobe Garamond Pro"/>
                <a:ea typeface="MS PGothic"/>
              </a:rPr>
              <a:t> date) </a:t>
            </a:r>
            <a:r>
              <a:rPr lang="de-DE" altLang="en-US" sz="1050" dirty="0" err="1">
                <a:latin typeface="Adobe Garamond Pro"/>
                <a:ea typeface="MS PGothic"/>
              </a:rPr>
              <a:t>to</a:t>
            </a:r>
            <a:r>
              <a:rPr lang="de-DE" altLang="en-US" sz="1050" dirty="0">
                <a:latin typeface="Adobe Garamond Pro"/>
                <a:ea typeface="MS PGothic"/>
              </a:rPr>
              <a:t> </a:t>
            </a:r>
            <a:r>
              <a:rPr lang="de-DE" altLang="en-US" sz="1050" dirty="0" err="1">
                <a:latin typeface="Adobe Garamond Pro"/>
                <a:ea typeface="MS PGothic"/>
              </a:rPr>
              <a:t>help</a:t>
            </a:r>
            <a:r>
              <a:rPr lang="de-DE" altLang="en-US" sz="1050" dirty="0">
                <a:latin typeface="Adobe Garamond Pro"/>
                <a:ea typeface="MS PGothic"/>
              </a:rPr>
              <a:t> </a:t>
            </a:r>
            <a:r>
              <a:rPr lang="de-DE" altLang="en-US" sz="1050" dirty="0" err="1">
                <a:latin typeface="Adobe Garamond Pro"/>
                <a:ea typeface="MS PGothic"/>
              </a:rPr>
              <a:t>run</a:t>
            </a:r>
            <a:r>
              <a:rPr lang="de-DE" altLang="en-US" sz="1050" dirty="0">
                <a:latin typeface="Adobe Garamond Pro"/>
                <a:ea typeface="MS PGothic"/>
              </a:rPr>
              <a:t> </a:t>
            </a:r>
            <a:r>
              <a:rPr lang="de-DE" altLang="en-US" sz="1050" dirty="0" err="1">
                <a:latin typeface="Adobe Garamond Pro"/>
                <a:ea typeface="MS PGothic"/>
              </a:rPr>
              <a:t>your</a:t>
            </a:r>
            <a:r>
              <a:rPr lang="de-DE" altLang="en-US" sz="1050" dirty="0">
                <a:latin typeface="Adobe Garamond Pro"/>
                <a:ea typeface="MS PGothic"/>
              </a:rPr>
              <a:t> own </a:t>
            </a:r>
            <a:r>
              <a:rPr lang="de-DE" altLang="en-US" sz="1050" dirty="0" err="1">
                <a:latin typeface="Adobe Garamond Pro"/>
                <a:ea typeface="MS PGothic"/>
              </a:rPr>
              <a:t>events</a:t>
            </a:r>
            <a:r>
              <a:rPr lang="de-DE" altLang="en-US" sz="1050" dirty="0">
                <a:latin typeface="Adobe Garamond Pro"/>
                <a:ea typeface="MS PGothic"/>
              </a:rPr>
              <a:t>. </a:t>
            </a:r>
            <a:r>
              <a:rPr lang="de-DE" altLang="en-US" sz="1050" dirty="0" err="1">
                <a:latin typeface="Adobe Garamond Pro"/>
                <a:ea typeface="MS PGothic"/>
              </a:rPr>
              <a:t>We</a:t>
            </a:r>
            <a:r>
              <a:rPr lang="de-DE" altLang="en-US" sz="1050" dirty="0">
                <a:latin typeface="Adobe Garamond Pro"/>
                <a:ea typeface="MS PGothic"/>
              </a:rPr>
              <a:t> </a:t>
            </a:r>
            <a:r>
              <a:rPr lang="de-DE" altLang="en-US" sz="1050" dirty="0" err="1">
                <a:latin typeface="Adobe Garamond Pro"/>
                <a:ea typeface="MS PGothic"/>
              </a:rPr>
              <a:t>have</a:t>
            </a:r>
            <a:r>
              <a:rPr lang="de-DE" altLang="en-US" sz="1050" dirty="0">
                <a:latin typeface="Adobe Garamond Pro"/>
                <a:ea typeface="MS PGothic"/>
              </a:rPr>
              <a:t> also </a:t>
            </a:r>
            <a:r>
              <a:rPr lang="de-DE" altLang="en-US" sz="1050" dirty="0" err="1">
                <a:latin typeface="Adobe Garamond Pro"/>
                <a:ea typeface="MS PGothic"/>
              </a:rPr>
              <a:t>refreshed</a:t>
            </a:r>
            <a:r>
              <a:rPr lang="de-DE" altLang="en-US" sz="1050" dirty="0">
                <a:latin typeface="Adobe Garamond Pro"/>
                <a:ea typeface="MS PGothic"/>
              </a:rPr>
              <a:t> </a:t>
            </a:r>
            <a:r>
              <a:rPr lang="de-DE" altLang="en-US" sz="1050" dirty="0" err="1">
                <a:latin typeface="Adobe Garamond Pro"/>
                <a:ea typeface="MS PGothic"/>
              </a:rPr>
              <a:t>our</a:t>
            </a:r>
            <a:r>
              <a:rPr lang="de-DE" altLang="en-US" sz="1050" dirty="0">
                <a:latin typeface="Adobe Garamond Pro"/>
                <a:ea typeface="MS PGothic"/>
              </a:rPr>
              <a:t> </a:t>
            </a:r>
            <a:r>
              <a:rPr lang="de-DE" altLang="en-US" sz="1050" dirty="0" err="1">
                <a:latin typeface="Adobe Garamond Pro"/>
                <a:ea typeface="MS PGothic"/>
              </a:rPr>
              <a:t>branded</a:t>
            </a:r>
            <a:r>
              <a:rPr lang="de-DE" altLang="en-US" sz="1050" dirty="0">
                <a:latin typeface="Adobe Garamond Pro"/>
                <a:ea typeface="MS PGothic"/>
              </a:rPr>
              <a:t> POS </a:t>
            </a:r>
            <a:r>
              <a:rPr lang="de-DE" altLang="en-US" sz="1050" dirty="0" err="1">
                <a:latin typeface="Adobe Garamond Pro"/>
                <a:ea typeface="MS PGothic"/>
              </a:rPr>
              <a:t>packs</a:t>
            </a:r>
            <a:r>
              <a:rPr lang="de-DE" altLang="en-US" sz="1050" dirty="0">
                <a:latin typeface="Adobe Garamond Pro"/>
                <a:ea typeface="MS PGothic"/>
              </a:rPr>
              <a:t> </a:t>
            </a:r>
            <a:r>
              <a:rPr lang="de-DE" altLang="en-US" sz="1050" dirty="0" err="1">
                <a:latin typeface="Adobe Garamond Pro"/>
                <a:ea typeface="MS PGothic"/>
              </a:rPr>
              <a:t>with</a:t>
            </a:r>
            <a:r>
              <a:rPr lang="de-DE" altLang="en-US" sz="1050" dirty="0">
                <a:latin typeface="Adobe Garamond Pro"/>
                <a:ea typeface="MS PGothic"/>
              </a:rPr>
              <a:t> </a:t>
            </a:r>
            <a:r>
              <a:rPr lang="de-DE" altLang="en-US" sz="1050" dirty="0" err="1">
                <a:latin typeface="Adobe Garamond Pro"/>
                <a:ea typeface="MS PGothic"/>
              </a:rPr>
              <a:t>new</a:t>
            </a:r>
            <a:r>
              <a:rPr lang="de-DE" altLang="en-US" sz="1050" dirty="0">
                <a:latin typeface="Adobe Garamond Pro"/>
                <a:ea typeface="MS PGothic"/>
              </a:rPr>
              <a:t> </a:t>
            </a:r>
            <a:r>
              <a:rPr lang="de-DE" altLang="en-US" sz="1050" dirty="0" err="1">
                <a:latin typeface="Adobe Garamond Pro"/>
                <a:ea typeface="MS PGothic"/>
              </a:rPr>
              <a:t>materials</a:t>
            </a:r>
            <a:r>
              <a:rPr lang="de-DE" altLang="en-US" sz="1050" dirty="0">
                <a:latin typeface="Adobe Garamond Pro"/>
                <a:ea typeface="MS PGothic"/>
              </a:rPr>
              <a:t> </a:t>
            </a:r>
            <a:r>
              <a:rPr lang="de-DE" altLang="en-US" sz="1050" dirty="0" err="1">
                <a:latin typeface="Adobe Garamond Pro"/>
                <a:ea typeface="MS PGothic"/>
              </a:rPr>
              <a:t>to</a:t>
            </a:r>
            <a:r>
              <a:rPr lang="de-DE" altLang="en-US" sz="1050" dirty="0">
                <a:latin typeface="Adobe Garamond Pro"/>
                <a:ea typeface="MS PGothic"/>
              </a:rPr>
              <a:t> </a:t>
            </a:r>
            <a:r>
              <a:rPr lang="de-DE" altLang="en-US" sz="1050" dirty="0" err="1">
                <a:latin typeface="Adobe Garamond Pro"/>
                <a:ea typeface="MS PGothic"/>
              </a:rPr>
              <a:t>set</a:t>
            </a:r>
            <a:r>
              <a:rPr lang="de-DE" altLang="en-US" sz="1050" dirty="0">
                <a:latin typeface="Adobe Garamond Pro"/>
                <a:ea typeface="MS PGothic"/>
              </a:rPr>
              <a:t> </a:t>
            </a:r>
            <a:r>
              <a:rPr lang="de-DE" altLang="en-US" sz="1050" dirty="0" err="1">
                <a:latin typeface="Adobe Garamond Pro"/>
                <a:ea typeface="MS PGothic"/>
              </a:rPr>
              <a:t>the</a:t>
            </a:r>
            <a:r>
              <a:rPr lang="de-DE" altLang="en-US" sz="1050" dirty="0">
                <a:latin typeface="Adobe Garamond Pro"/>
                <a:ea typeface="MS PGothic"/>
              </a:rPr>
              <a:t> </a:t>
            </a:r>
            <a:r>
              <a:rPr lang="de-DE" altLang="en-US" sz="1050" dirty="0" err="1">
                <a:latin typeface="Adobe Garamond Pro"/>
                <a:ea typeface="MS PGothic"/>
              </a:rPr>
              <a:t>scene</a:t>
            </a:r>
            <a:r>
              <a:rPr lang="de-DE" altLang="en-US" sz="1050" dirty="0">
                <a:latin typeface="Adobe Garamond Pro"/>
                <a:ea typeface="MS PGothic"/>
              </a:rPr>
              <a:t>!</a:t>
            </a:r>
          </a:p>
          <a:p>
            <a:pPr>
              <a:buFontTx/>
              <a:buNone/>
              <a:defRPr/>
            </a:pPr>
            <a:endParaRPr lang="de-DE" altLang="en-US" sz="1050" dirty="0">
              <a:latin typeface="Adobe Garamond Pro" panose="02020502060506020403" pitchFamily="18" charset="0"/>
            </a:endParaRPr>
          </a:p>
          <a:p>
            <a:pPr>
              <a:buNone/>
              <a:defRPr/>
            </a:pPr>
            <a:r>
              <a:rPr lang="de-DE" altLang="en-US" sz="1050" b="1" dirty="0">
                <a:latin typeface="Adobe Garamond Pro"/>
                <a:ea typeface="MS PGothic"/>
              </a:rPr>
              <a:t>Send </a:t>
            </a:r>
            <a:r>
              <a:rPr lang="de-DE" altLang="en-US" sz="1050" b="1" dirty="0" err="1">
                <a:latin typeface="Adobe Garamond Pro"/>
                <a:ea typeface="MS PGothic"/>
              </a:rPr>
              <a:t>us</a:t>
            </a:r>
            <a:r>
              <a:rPr lang="de-DE" altLang="en-US" sz="1050" b="1" dirty="0">
                <a:latin typeface="Adobe Garamond Pro"/>
                <a:ea typeface="MS PGothic"/>
              </a:rPr>
              <a:t> </a:t>
            </a:r>
            <a:r>
              <a:rPr lang="de-DE" altLang="en-US" sz="1050" b="1" dirty="0" err="1">
                <a:latin typeface="Adobe Garamond Pro"/>
                <a:ea typeface="MS PGothic"/>
              </a:rPr>
              <a:t>details</a:t>
            </a:r>
            <a:r>
              <a:rPr lang="de-DE" altLang="en-US" sz="1050" b="1" dirty="0">
                <a:latin typeface="Adobe Garamond Pro"/>
                <a:ea typeface="MS PGothic"/>
              </a:rPr>
              <a:t> </a:t>
            </a:r>
            <a:r>
              <a:rPr lang="de-DE" altLang="en-US" sz="1050" b="1" dirty="0" err="1">
                <a:latin typeface="Adobe Garamond Pro"/>
                <a:ea typeface="MS PGothic"/>
              </a:rPr>
              <a:t>about</a:t>
            </a:r>
            <a:r>
              <a:rPr lang="de-DE" altLang="en-US" sz="1050" b="1" dirty="0">
                <a:latin typeface="Adobe Garamond Pro"/>
                <a:ea typeface="MS PGothic"/>
              </a:rPr>
              <a:t> </a:t>
            </a:r>
            <a:r>
              <a:rPr lang="de-DE" altLang="en-US" sz="1050" b="1" dirty="0" err="1">
                <a:latin typeface="Adobe Garamond Pro"/>
                <a:ea typeface="MS PGothic"/>
              </a:rPr>
              <a:t>your</a:t>
            </a:r>
            <a:r>
              <a:rPr lang="de-DE" altLang="en-US" sz="1050" b="1" dirty="0">
                <a:latin typeface="Adobe Garamond Pro"/>
                <a:ea typeface="MS PGothic"/>
              </a:rPr>
              <a:t> </a:t>
            </a:r>
            <a:r>
              <a:rPr lang="de-DE" altLang="en-US" sz="1050" b="1" dirty="0" err="1">
                <a:latin typeface="Adobe Garamond Pro"/>
                <a:ea typeface="MS PGothic"/>
              </a:rPr>
              <a:t>events</a:t>
            </a:r>
            <a:r>
              <a:rPr lang="de-DE" altLang="en-US" sz="1050" b="1" dirty="0">
                <a:latin typeface="Adobe Garamond Pro"/>
                <a:ea typeface="MS PGothic"/>
              </a:rPr>
              <a:t> and </a:t>
            </a:r>
            <a:r>
              <a:rPr lang="de-DE" altLang="en-US" sz="1050" b="1" dirty="0" err="1">
                <a:latin typeface="Adobe Garamond Pro"/>
                <a:ea typeface="MS PGothic"/>
              </a:rPr>
              <a:t>promotions</a:t>
            </a:r>
            <a:r>
              <a:rPr lang="de-DE" altLang="en-US" sz="1050" b="1" dirty="0">
                <a:latin typeface="Adobe Garamond Pro"/>
                <a:ea typeface="MS PGothic"/>
              </a:rPr>
              <a:t> </a:t>
            </a:r>
            <a:r>
              <a:rPr lang="de-DE" altLang="en-US" sz="1050" dirty="0">
                <a:latin typeface="Adobe Garamond Pro"/>
                <a:ea typeface="MS PGothic"/>
              </a:rPr>
              <a:t>and </a:t>
            </a:r>
            <a:r>
              <a:rPr lang="de-DE" altLang="en-US" sz="1050" dirty="0" err="1">
                <a:latin typeface="Adobe Garamond Pro"/>
                <a:ea typeface="MS PGothic"/>
              </a:rPr>
              <a:t>these</a:t>
            </a:r>
            <a:r>
              <a:rPr lang="de-DE" altLang="en-US" sz="1050" dirty="0">
                <a:latin typeface="Adobe Garamond Pro"/>
                <a:ea typeface="MS PGothic"/>
              </a:rPr>
              <a:t> will </a:t>
            </a:r>
            <a:r>
              <a:rPr lang="de-DE" altLang="en-US" sz="1050" dirty="0" err="1">
                <a:latin typeface="Adobe Garamond Pro"/>
                <a:ea typeface="MS PGothic"/>
              </a:rPr>
              <a:t>be</a:t>
            </a:r>
            <a:r>
              <a:rPr lang="de-DE" altLang="en-US" sz="1050" dirty="0">
                <a:latin typeface="Adobe Garamond Pro"/>
                <a:ea typeface="MS PGothic"/>
              </a:rPr>
              <a:t> </a:t>
            </a:r>
            <a:r>
              <a:rPr lang="de-DE" altLang="en-US" sz="1050" dirty="0" err="1">
                <a:latin typeface="Adobe Garamond Pro"/>
                <a:ea typeface="MS PGothic"/>
              </a:rPr>
              <a:t>featured</a:t>
            </a:r>
            <a:r>
              <a:rPr lang="de-DE" altLang="en-US" sz="1050" dirty="0">
                <a:latin typeface="Adobe Garamond Pro"/>
                <a:ea typeface="MS PGothic"/>
              </a:rPr>
              <a:t> on </a:t>
            </a:r>
            <a:r>
              <a:rPr lang="de-DE" altLang="en-US" sz="1050" dirty="0" err="1">
                <a:latin typeface="Adobe Garamond Pro"/>
                <a:ea typeface="MS PGothic"/>
              </a:rPr>
              <a:t>our</a:t>
            </a:r>
            <a:r>
              <a:rPr lang="de-DE" altLang="en-US" sz="1050" dirty="0">
                <a:latin typeface="Adobe Garamond Pro"/>
                <a:ea typeface="MS PGothic"/>
              </a:rPr>
              <a:t> </a:t>
            </a:r>
            <a:r>
              <a:rPr lang="de-DE" altLang="en-US" sz="1050" dirty="0" err="1">
                <a:latin typeface="Adobe Garamond Pro"/>
                <a:ea typeface="MS PGothic"/>
              </a:rPr>
              <a:t>consumer</a:t>
            </a:r>
            <a:r>
              <a:rPr lang="de-DE" altLang="en-US" sz="1050" dirty="0">
                <a:latin typeface="Adobe Garamond Pro"/>
                <a:ea typeface="MS PGothic"/>
              </a:rPr>
              <a:t> hub 31days.winesofgermany.co.uk </a:t>
            </a:r>
            <a:r>
              <a:rPr lang="de-DE" altLang="en-US" sz="1050" dirty="0" err="1">
                <a:latin typeface="Adobe Garamond Pro"/>
                <a:ea typeface="MS PGothic"/>
              </a:rPr>
              <a:t>to</a:t>
            </a:r>
            <a:r>
              <a:rPr lang="de-DE" altLang="en-US" sz="1050" dirty="0">
                <a:latin typeface="Adobe Garamond Pro"/>
                <a:ea typeface="MS PGothic"/>
              </a:rPr>
              <a:t> </a:t>
            </a:r>
            <a:r>
              <a:rPr lang="de-DE" altLang="en-US" sz="1050" dirty="0" err="1">
                <a:latin typeface="Adobe Garamond Pro"/>
                <a:ea typeface="MS PGothic"/>
              </a:rPr>
              <a:t>help</a:t>
            </a:r>
            <a:r>
              <a:rPr lang="de-DE" altLang="en-US" sz="1050" dirty="0">
                <a:latin typeface="Adobe Garamond Pro"/>
                <a:ea typeface="MS PGothic"/>
              </a:rPr>
              <a:t> </a:t>
            </a:r>
            <a:r>
              <a:rPr lang="de-DE" altLang="en-US" sz="1050" dirty="0" err="1">
                <a:latin typeface="Adobe Garamond Pro"/>
                <a:ea typeface="MS PGothic"/>
              </a:rPr>
              <a:t>drive</a:t>
            </a:r>
            <a:r>
              <a:rPr lang="de-DE" altLang="en-US" sz="1050" dirty="0">
                <a:latin typeface="Adobe Garamond Pro"/>
                <a:ea typeface="MS PGothic"/>
              </a:rPr>
              <a:t> </a:t>
            </a:r>
            <a:r>
              <a:rPr lang="de-DE" altLang="en-US" sz="1050" dirty="0" err="1">
                <a:latin typeface="Adobe Garamond Pro"/>
                <a:ea typeface="MS PGothic"/>
              </a:rPr>
              <a:t>consumers</a:t>
            </a:r>
            <a:r>
              <a:rPr lang="de-DE" altLang="en-US" sz="1050" dirty="0">
                <a:latin typeface="Adobe Garamond Pro"/>
                <a:ea typeface="MS PGothic"/>
              </a:rPr>
              <a:t> </a:t>
            </a:r>
            <a:r>
              <a:rPr lang="de-DE" altLang="en-US" sz="1050" dirty="0" err="1">
                <a:latin typeface="Adobe Garamond Pro"/>
                <a:ea typeface="MS PGothic"/>
              </a:rPr>
              <a:t>through</a:t>
            </a:r>
            <a:r>
              <a:rPr lang="de-DE" altLang="en-US" sz="1050" dirty="0">
                <a:latin typeface="Adobe Garamond Pro"/>
                <a:ea typeface="MS PGothic"/>
              </a:rPr>
              <a:t> </a:t>
            </a:r>
            <a:r>
              <a:rPr lang="de-DE" altLang="en-US" sz="1050" dirty="0" err="1">
                <a:latin typeface="Adobe Garamond Pro"/>
                <a:ea typeface="MS PGothic"/>
              </a:rPr>
              <a:t>your</a:t>
            </a:r>
            <a:r>
              <a:rPr lang="de-DE" altLang="en-US" sz="1050" dirty="0">
                <a:latin typeface="Adobe Garamond Pro"/>
                <a:ea typeface="MS PGothic"/>
              </a:rPr>
              <a:t> </a:t>
            </a:r>
            <a:r>
              <a:rPr lang="de-DE" altLang="en-US" sz="1050" dirty="0" err="1">
                <a:latin typeface="Adobe Garamond Pro"/>
                <a:ea typeface="MS PGothic"/>
              </a:rPr>
              <a:t>doors</a:t>
            </a:r>
            <a:r>
              <a:rPr lang="de-DE" altLang="en-US" sz="1050" dirty="0">
                <a:latin typeface="Adobe Garamond Pro"/>
                <a:ea typeface="MS PGothic"/>
              </a:rPr>
              <a:t>. </a:t>
            </a:r>
            <a:br>
              <a:rPr lang="de-DE" altLang="en-US" sz="1050" dirty="0">
                <a:latin typeface="Adobe Garamond Pro" panose="02020502060506020403" pitchFamily="18" charset="0"/>
              </a:rPr>
            </a:br>
            <a:endParaRPr lang="de-DE" altLang="en-US" sz="1050" dirty="0">
              <a:latin typeface="Adobe Garamond Pro" panose="02020502060506020403" pitchFamily="18" charset="0"/>
            </a:endParaRPr>
          </a:p>
          <a:p>
            <a:pPr>
              <a:buNone/>
              <a:defRPr/>
            </a:pPr>
            <a:r>
              <a:rPr lang="de-DE" altLang="en-US" sz="1050" b="1" dirty="0" err="1">
                <a:latin typeface="Adobe Garamond Pro"/>
                <a:ea typeface="MS PGothic"/>
              </a:rPr>
              <a:t>Social</a:t>
            </a:r>
            <a:r>
              <a:rPr lang="de-DE" altLang="en-US" sz="1050" b="1" dirty="0">
                <a:latin typeface="Adobe Garamond Pro"/>
                <a:ea typeface="MS PGothic"/>
              </a:rPr>
              <a:t> </a:t>
            </a:r>
            <a:r>
              <a:rPr lang="de-DE" altLang="en-US" sz="1050" b="1" dirty="0" err="1">
                <a:latin typeface="Adobe Garamond Pro"/>
                <a:ea typeface="MS PGothic"/>
              </a:rPr>
              <a:t>media</a:t>
            </a:r>
            <a:r>
              <a:rPr lang="de-DE" altLang="en-US" sz="1050" dirty="0">
                <a:latin typeface="Adobe Garamond Pro"/>
                <a:ea typeface="MS PGothic"/>
              </a:rPr>
              <a:t>, </a:t>
            </a:r>
            <a:r>
              <a:rPr lang="de-DE" altLang="en-US" sz="1050" dirty="0" err="1">
                <a:latin typeface="Adobe Garamond Pro"/>
                <a:ea typeface="MS PGothic"/>
              </a:rPr>
              <a:t>as</a:t>
            </a:r>
            <a:r>
              <a:rPr lang="de-DE" altLang="en-US" sz="1050" dirty="0">
                <a:latin typeface="Adobe Garamond Pro"/>
                <a:ea typeface="MS PGothic"/>
              </a:rPr>
              <a:t> </a:t>
            </a:r>
            <a:r>
              <a:rPr lang="de-DE" altLang="en-US" sz="1050" dirty="0" err="1">
                <a:latin typeface="Adobe Garamond Pro"/>
                <a:ea typeface="MS PGothic"/>
              </a:rPr>
              <a:t>ever</a:t>
            </a:r>
            <a:r>
              <a:rPr lang="de-DE" altLang="en-US" sz="1050" dirty="0">
                <a:latin typeface="Adobe Garamond Pro"/>
                <a:ea typeface="MS PGothic"/>
              </a:rPr>
              <a:t>, will </a:t>
            </a:r>
            <a:r>
              <a:rPr lang="de-DE" altLang="en-US" sz="1050" dirty="0" err="1">
                <a:latin typeface="Adobe Garamond Pro"/>
                <a:ea typeface="MS PGothic"/>
              </a:rPr>
              <a:t>play</a:t>
            </a:r>
            <a:r>
              <a:rPr lang="de-DE" altLang="en-US" sz="1050" dirty="0">
                <a:latin typeface="Adobe Garamond Pro"/>
                <a:ea typeface="MS PGothic"/>
              </a:rPr>
              <a:t> a </a:t>
            </a:r>
            <a:r>
              <a:rPr lang="de-DE" altLang="en-US" sz="1050" dirty="0" err="1">
                <a:latin typeface="Adobe Garamond Pro"/>
                <a:ea typeface="MS PGothic"/>
              </a:rPr>
              <a:t>huge</a:t>
            </a:r>
            <a:r>
              <a:rPr lang="de-DE" altLang="en-US" sz="1050" dirty="0">
                <a:latin typeface="Adobe Garamond Pro"/>
                <a:ea typeface="MS PGothic"/>
              </a:rPr>
              <a:t> </a:t>
            </a:r>
            <a:r>
              <a:rPr lang="de-DE" altLang="en-US" sz="1050" dirty="0" err="1">
                <a:latin typeface="Adobe Garamond Pro"/>
                <a:ea typeface="MS PGothic"/>
              </a:rPr>
              <a:t>role</a:t>
            </a:r>
            <a:r>
              <a:rPr lang="de-DE" altLang="en-US" sz="1050" dirty="0">
                <a:latin typeface="Adobe Garamond Pro"/>
                <a:ea typeface="MS PGothic"/>
              </a:rPr>
              <a:t> – </a:t>
            </a:r>
            <a:r>
              <a:rPr lang="de-DE" altLang="en-US" sz="1050" dirty="0" err="1">
                <a:latin typeface="Adobe Garamond Pro"/>
                <a:ea typeface="MS PGothic"/>
              </a:rPr>
              <a:t>use</a:t>
            </a:r>
            <a:r>
              <a:rPr lang="de-DE" altLang="en-US" sz="1050" dirty="0">
                <a:latin typeface="Adobe Garamond Pro"/>
                <a:ea typeface="MS PGothic"/>
              </a:rPr>
              <a:t> </a:t>
            </a:r>
            <a:r>
              <a:rPr lang="de-DE" altLang="en-US" sz="1050" dirty="0" err="1">
                <a:latin typeface="Adobe Garamond Pro"/>
                <a:ea typeface="MS PGothic"/>
              </a:rPr>
              <a:t>the</a:t>
            </a:r>
            <a:r>
              <a:rPr lang="de-DE" altLang="en-US" sz="1050" dirty="0">
                <a:latin typeface="Adobe Garamond Pro"/>
                <a:ea typeface="MS PGothic"/>
              </a:rPr>
              <a:t> #31DaysofGermanRiesling and #31DaysLaunchParty (</a:t>
            </a:r>
            <a:r>
              <a:rPr lang="de-DE" altLang="en-US" sz="1050" dirty="0" err="1">
                <a:latin typeface="Adobe Garamond Pro"/>
                <a:ea typeface="MS PGothic"/>
              </a:rPr>
              <a:t>if</a:t>
            </a:r>
            <a:r>
              <a:rPr lang="de-DE" altLang="en-US" sz="1050" dirty="0">
                <a:latin typeface="Adobe Garamond Pro"/>
                <a:ea typeface="MS PGothic"/>
              </a:rPr>
              <a:t> </a:t>
            </a:r>
            <a:r>
              <a:rPr lang="de-DE" altLang="en-US" sz="1050" dirty="0" err="1">
                <a:latin typeface="Adobe Garamond Pro"/>
                <a:ea typeface="MS PGothic"/>
              </a:rPr>
              <a:t>you'll</a:t>
            </a:r>
            <a:r>
              <a:rPr lang="de-DE" altLang="en-US" sz="1050" dirty="0">
                <a:latin typeface="Adobe Garamond Pro"/>
                <a:ea typeface="MS PGothic"/>
              </a:rPr>
              <a:t> </a:t>
            </a:r>
            <a:r>
              <a:rPr lang="de-DE" altLang="en-US" sz="1050" dirty="0" err="1">
                <a:latin typeface="Adobe Garamond Pro"/>
                <a:ea typeface="MS PGothic"/>
              </a:rPr>
              <a:t>be</a:t>
            </a:r>
            <a:r>
              <a:rPr lang="de-DE" altLang="en-US" sz="1050" dirty="0">
                <a:latin typeface="Adobe Garamond Pro"/>
                <a:ea typeface="MS PGothic"/>
              </a:rPr>
              <a:t> </a:t>
            </a:r>
            <a:r>
              <a:rPr lang="de-DE" altLang="en-US" sz="1050" dirty="0" err="1">
                <a:latin typeface="Adobe Garamond Pro"/>
                <a:ea typeface="MS PGothic"/>
              </a:rPr>
              <a:t>joining</a:t>
            </a:r>
            <a:r>
              <a:rPr lang="de-DE" altLang="en-US" sz="1050" dirty="0">
                <a:latin typeface="Adobe Garamond Pro"/>
                <a:ea typeface="MS PGothic"/>
              </a:rPr>
              <a:t> </a:t>
            </a:r>
            <a:r>
              <a:rPr lang="de-DE" altLang="en-US" sz="1050" dirty="0" err="1">
                <a:latin typeface="Adobe Garamond Pro"/>
                <a:ea typeface="MS PGothic"/>
              </a:rPr>
              <a:t>us</a:t>
            </a:r>
            <a:r>
              <a:rPr lang="de-DE" altLang="en-US" sz="1050" dirty="0">
                <a:latin typeface="Adobe Garamond Pro"/>
                <a:ea typeface="MS PGothic"/>
              </a:rPr>
              <a:t> in </a:t>
            </a:r>
            <a:r>
              <a:rPr lang="de-DE" altLang="en-US" sz="1050" dirty="0" err="1">
                <a:latin typeface="Adobe Garamond Pro"/>
                <a:ea typeface="MS PGothic"/>
              </a:rPr>
              <a:t>throwing</a:t>
            </a:r>
            <a:r>
              <a:rPr lang="de-DE" altLang="en-US" sz="1050" dirty="0">
                <a:latin typeface="Adobe Garamond Pro"/>
                <a:ea typeface="MS PGothic"/>
              </a:rPr>
              <a:t> a launch </a:t>
            </a:r>
            <a:r>
              <a:rPr lang="de-DE" altLang="en-US" sz="1050" dirty="0" err="1">
                <a:latin typeface="Adobe Garamond Pro"/>
                <a:ea typeface="MS PGothic"/>
              </a:rPr>
              <a:t>party</a:t>
            </a:r>
            <a:r>
              <a:rPr lang="de-DE" altLang="en-US" sz="1050" dirty="0">
                <a:latin typeface="Adobe Garamond Pro"/>
                <a:ea typeface="MS PGothic"/>
              </a:rPr>
              <a:t>) and tag @</a:t>
            </a:r>
            <a:r>
              <a:rPr lang="de-DE" altLang="en-US" sz="1050" dirty="0" err="1">
                <a:latin typeface="Adobe Garamond Pro"/>
                <a:ea typeface="MS PGothic"/>
              </a:rPr>
              <a:t>winesofgermanyuk</a:t>
            </a:r>
            <a:r>
              <a:rPr lang="de-DE" altLang="en-US" sz="1050" dirty="0">
                <a:latin typeface="Adobe Garamond Pro"/>
                <a:ea typeface="MS PGothic"/>
              </a:rPr>
              <a:t> </a:t>
            </a:r>
            <a:r>
              <a:rPr lang="de-DE" altLang="en-US" sz="1050" dirty="0" err="1">
                <a:latin typeface="Adobe Garamond Pro"/>
                <a:ea typeface="MS PGothic"/>
              </a:rPr>
              <a:t>when</a:t>
            </a:r>
            <a:r>
              <a:rPr lang="de-DE" altLang="en-US" sz="1050" dirty="0">
                <a:latin typeface="Adobe Garamond Pro"/>
                <a:ea typeface="MS PGothic"/>
              </a:rPr>
              <a:t> </a:t>
            </a:r>
            <a:r>
              <a:rPr lang="de-DE" altLang="en-US" sz="1050" dirty="0" err="1">
                <a:latin typeface="Adobe Garamond Pro"/>
                <a:ea typeface="MS PGothic"/>
              </a:rPr>
              <a:t>posting</a:t>
            </a:r>
            <a:r>
              <a:rPr lang="de-DE" altLang="en-US" sz="1050" dirty="0">
                <a:latin typeface="Adobe Garamond Pro"/>
                <a:ea typeface="MS PGothic"/>
              </a:rPr>
              <a:t> and </a:t>
            </a:r>
            <a:r>
              <a:rPr lang="de-DE" altLang="en-US" sz="1050" dirty="0" err="1">
                <a:latin typeface="Adobe Garamond Pro"/>
                <a:ea typeface="MS PGothic"/>
              </a:rPr>
              <a:t>your</a:t>
            </a:r>
            <a:r>
              <a:rPr lang="de-DE" altLang="en-US" sz="1050" dirty="0">
                <a:latin typeface="Adobe Garamond Pro"/>
                <a:ea typeface="MS PGothic"/>
              </a:rPr>
              <a:t> </a:t>
            </a:r>
            <a:r>
              <a:rPr lang="de-DE" altLang="en-US" sz="1050" dirty="0" err="1">
                <a:latin typeface="Adobe Garamond Pro"/>
                <a:ea typeface="MS PGothic"/>
              </a:rPr>
              <a:t>content</a:t>
            </a:r>
            <a:r>
              <a:rPr lang="de-DE" altLang="en-US" sz="1050" dirty="0">
                <a:latin typeface="Adobe Garamond Pro"/>
                <a:ea typeface="MS PGothic"/>
              </a:rPr>
              <a:t> will </a:t>
            </a:r>
            <a:r>
              <a:rPr lang="de-DE" altLang="en-US" sz="1050" dirty="0" err="1">
                <a:latin typeface="Adobe Garamond Pro"/>
                <a:ea typeface="MS PGothic"/>
              </a:rPr>
              <a:t>be</a:t>
            </a:r>
            <a:r>
              <a:rPr lang="de-DE" altLang="en-US" sz="1050" dirty="0">
                <a:latin typeface="Adobe Garamond Pro"/>
                <a:ea typeface="MS PGothic"/>
              </a:rPr>
              <a:t> </a:t>
            </a:r>
            <a:r>
              <a:rPr lang="de-DE" altLang="en-US" sz="1050" dirty="0" err="1">
                <a:latin typeface="Adobe Garamond Pro"/>
                <a:ea typeface="MS PGothic"/>
              </a:rPr>
              <a:t>shared</a:t>
            </a:r>
            <a:r>
              <a:rPr lang="de-DE" altLang="en-US" sz="1050" dirty="0">
                <a:latin typeface="Adobe Garamond Pro"/>
                <a:ea typeface="MS PGothic"/>
              </a:rPr>
              <a:t> on </a:t>
            </a:r>
            <a:r>
              <a:rPr lang="de-DE" altLang="en-US" sz="1050" dirty="0" err="1">
                <a:latin typeface="Adobe Garamond Pro"/>
                <a:ea typeface="MS PGothic"/>
              </a:rPr>
              <a:t>our</a:t>
            </a:r>
            <a:r>
              <a:rPr lang="de-DE" altLang="en-US" sz="1050" dirty="0">
                <a:latin typeface="Adobe Garamond Pro"/>
                <a:ea typeface="MS PGothic"/>
              </a:rPr>
              <a:t> </a:t>
            </a:r>
            <a:r>
              <a:rPr lang="de-DE" altLang="en-US" sz="1050" dirty="0" err="1">
                <a:latin typeface="Adobe Garamond Pro"/>
                <a:ea typeface="MS PGothic"/>
              </a:rPr>
              <a:t>channels</a:t>
            </a:r>
            <a:r>
              <a:rPr lang="de-DE" altLang="en-US" sz="1050" dirty="0">
                <a:latin typeface="Adobe Garamond Pro"/>
                <a:ea typeface="MS PGothic"/>
              </a:rPr>
              <a:t> </a:t>
            </a:r>
            <a:r>
              <a:rPr lang="de-DE" altLang="en-US" sz="1050" dirty="0" err="1">
                <a:latin typeface="Adobe Garamond Pro"/>
                <a:ea typeface="MS PGothic"/>
              </a:rPr>
              <a:t>too</a:t>
            </a:r>
            <a:r>
              <a:rPr lang="de-DE" altLang="en-US" sz="1050" dirty="0">
                <a:latin typeface="Adobe Garamond Pro"/>
                <a:ea typeface="MS PGothic"/>
              </a:rPr>
              <a:t>!</a:t>
            </a:r>
          </a:p>
          <a:p>
            <a:pPr>
              <a:buFontTx/>
              <a:buNone/>
              <a:defRPr/>
            </a:pPr>
            <a:endParaRPr lang="de-DE" altLang="en-US" dirty="0">
              <a:latin typeface="Adobe Garamond Pro" panose="02020502060506020403" pitchFamily="18" charset="0"/>
            </a:endParaRPr>
          </a:p>
          <a:p>
            <a:pPr>
              <a:buFontTx/>
              <a:buNone/>
              <a:defRPr/>
            </a:pPr>
            <a:endParaRPr lang="de-DE" altLang="en-US" dirty="0">
              <a:latin typeface="Adobe Garamond Pro"/>
              <a:ea typeface="MS PGothic"/>
            </a:endParaRPr>
          </a:p>
          <a:p>
            <a:pPr eaLnBrk="1" hangingPunct="1">
              <a:buFontTx/>
              <a:buNone/>
              <a:defRPr/>
            </a:pPr>
            <a:endParaRPr lang="en-US" altLang="en-US" sz="1400" dirty="0">
              <a:latin typeface="Adobe Garamond Pro" panose="02020502060506020403" pitchFamily="18" charset="0"/>
            </a:endParaRPr>
          </a:p>
        </p:txBody>
      </p:sp>
      <p:pic>
        <p:nvPicPr>
          <p:cNvPr id="25" name="Picture 24" descr="A picture containing text, wine, indoor&#10;&#10;Description automatically generated">
            <a:extLst>
              <a:ext uri="{FF2B5EF4-FFF2-40B4-BE49-F238E27FC236}">
                <a16:creationId xmlns:a16="http://schemas.microsoft.com/office/drawing/2014/main" id="{9700DF5E-4CC9-CFE4-F2E8-BA7203FA3EF2}"/>
              </a:ext>
            </a:extLst>
          </p:cNvPr>
          <p:cNvPicPr>
            <a:picLocks noChangeAspect="1"/>
          </p:cNvPicPr>
          <p:nvPr/>
        </p:nvPicPr>
        <p:blipFill rotWithShape="1">
          <a:blip r:embed="rId8">
            <a:extLst>
              <a:ext uri="{28A0092B-C50C-407E-A947-70E740481C1C}">
                <a14:useLocalDpi xmlns:a14="http://schemas.microsoft.com/office/drawing/2010/main" val="0"/>
              </a:ext>
            </a:extLst>
          </a:blip>
          <a:srcRect t="9580" b="16225"/>
          <a:stretch/>
        </p:blipFill>
        <p:spPr>
          <a:xfrm>
            <a:off x="3796713" y="3814075"/>
            <a:ext cx="2599085" cy="2410454"/>
          </a:xfrm>
          <a:prstGeom prst="rect">
            <a:avLst/>
          </a:prstGeom>
        </p:spPr>
      </p:pic>
      <p:pic>
        <p:nvPicPr>
          <p:cNvPr id="29" name="Picture 28" descr="A picture containing table&#10;&#10;Description automatically generated">
            <a:extLst>
              <a:ext uri="{FF2B5EF4-FFF2-40B4-BE49-F238E27FC236}">
                <a16:creationId xmlns:a16="http://schemas.microsoft.com/office/drawing/2014/main" id="{D3C5FCFE-3BE9-093E-9BA4-AF4D06728F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96713" y="6295203"/>
            <a:ext cx="2599085" cy="2597281"/>
          </a:xfrm>
          <a:prstGeom prst="rect">
            <a:avLst/>
          </a:prstGeom>
        </p:spPr>
      </p:pic>
    </p:spTree>
    <p:extLst>
      <p:ext uri="{BB962C8B-B14F-4D97-AF65-F5344CB8AC3E}">
        <p14:creationId xmlns:p14="http://schemas.microsoft.com/office/powerpoint/2010/main" val="1359271538"/>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BBB0A23C5E004C9179CA0B1ED9C59F" ma:contentTypeVersion="19" ma:contentTypeDescription="Create a new document." ma:contentTypeScope="" ma:versionID="504996ae7e4b578775cfc8b2a58c469d">
  <xsd:schema xmlns:xsd="http://www.w3.org/2001/XMLSchema" xmlns:xs="http://www.w3.org/2001/XMLSchema" xmlns:p="http://schemas.microsoft.com/office/2006/metadata/properties" xmlns:ns2="2ad251c6-3b12-4c2f-9e65-949973a5dcd5" xmlns:ns3="787ad030-738f-4db1-8fc5-e71d6faccec9" targetNamespace="http://schemas.microsoft.com/office/2006/metadata/properties" ma:root="true" ma:fieldsID="bc9ff4fa99af82b758cac192b1507ceb" ns2:_="" ns3:_="">
    <xsd:import namespace="2ad251c6-3b12-4c2f-9e65-949973a5dcd5"/>
    <xsd:import namespace="787ad030-738f-4db1-8fc5-e71d6facce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Thumbnail"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d251c6-3b12-4c2f-9e65-949973a5dc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Thumbnail" ma:index="21" nillable="true" ma:displayName="Thumbnail" ma:format="Thumbnail" ma:internalName="Thumbnail">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9645ea6-528f-408a-8a8f-2f4d2e8e7d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7ad030-738f-4db1-8fc5-e71d6faccec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dedbc1b-b36e-4b8d-9617-136abcfb67e0}" ma:internalName="TaxCatchAll" ma:showField="CatchAllData" ma:web="787ad030-738f-4db1-8fc5-e71d6facce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ad251c6-3b12-4c2f-9e65-949973a5dcd5">
      <Terms xmlns="http://schemas.microsoft.com/office/infopath/2007/PartnerControls"/>
    </lcf76f155ced4ddcb4097134ff3c332f>
    <Thumbnail xmlns="2ad251c6-3b12-4c2f-9e65-949973a5dcd5" xsi:nil="true"/>
    <TaxCatchAll xmlns="787ad030-738f-4db1-8fc5-e71d6faccec9" xsi:nil="true"/>
  </documentManagement>
</p:properties>
</file>

<file path=customXml/itemProps1.xml><?xml version="1.0" encoding="utf-8"?>
<ds:datastoreItem xmlns:ds="http://schemas.openxmlformats.org/officeDocument/2006/customXml" ds:itemID="{32DFC82B-F6AA-4865-B2FD-400D5E6EFF40}">
  <ds:schemaRefs>
    <ds:schemaRef ds:uri="2ad251c6-3b12-4c2f-9e65-949973a5dcd5"/>
    <ds:schemaRef ds:uri="787ad030-738f-4db1-8fc5-e71d6facce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01C373B-B746-4638-A4DA-B3B140E64990}">
  <ds:schemaRefs>
    <ds:schemaRef ds:uri="http://schemas.microsoft.com/sharepoint/v3/contenttype/forms"/>
  </ds:schemaRefs>
</ds:datastoreItem>
</file>

<file path=customXml/itemProps3.xml><?xml version="1.0" encoding="utf-8"?>
<ds:datastoreItem xmlns:ds="http://schemas.openxmlformats.org/officeDocument/2006/customXml" ds:itemID="{95019ADD-4CAD-4C1D-934A-F94FE9B0DCC0}">
  <ds:schemaRefs>
    <ds:schemaRef ds:uri="http://purl.org/dc/term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787ad030-738f-4db1-8fc5-e71d6faccec9"/>
    <ds:schemaRef ds:uri="2ad251c6-3b12-4c2f-9e65-949973a5dcd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716</Words>
  <Application>Microsoft Macintosh PowerPoint</Application>
  <PresentationFormat>On-screen Show (4:3)</PresentationFormat>
  <Paragraphs>53</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ＭＳ Ｐゴシック</vt:lpstr>
      <vt:lpstr>Adobe Garamond Pro</vt:lpstr>
      <vt:lpstr>Arial</vt:lpstr>
      <vt:lpstr>Calibri</vt:lpstr>
      <vt:lpstr>Calibri Light</vt:lpstr>
      <vt:lpstr>Franklin Gothic Book</vt:lpstr>
      <vt:lpstr>Moon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Schnabel</dc:creator>
  <cp:lastModifiedBy>Mary Ellis</cp:lastModifiedBy>
  <cp:revision>1</cp:revision>
  <dcterms:created xsi:type="dcterms:W3CDTF">2018-02-21T15:12:16Z</dcterms:created>
  <dcterms:modified xsi:type="dcterms:W3CDTF">2024-03-04T14:35:31Z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0x01010052BBB0A23C5E004C9179CA0B1ED9C59F</vt:lpwstr>
  </property>
  <property fmtid="{D5CDD505-2E9C-101B-9397-08002B2CF9AE}" pid="3" name="Order">
    <vt:r8>18900</vt:r8>
  </property>
  <property fmtid="{D5CDD505-2E9C-101B-9397-08002B2CF9AE}" pid="4" name="MediaServiceImageTags">
    <vt:lpwstr/>
  </property>
</Properties>
</file>